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RAZREDNA NASTAVA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'Roditelji RN'!$O$268:$O$272</c:f>
              <c:numCache>
                <c:formatCode>0.00%</c:formatCode>
                <c:ptCount val="5"/>
                <c:pt idx="0">
                  <c:v>0</c:v>
                </c:pt>
                <c:pt idx="1">
                  <c:v>6.993006993006993E-3</c:v>
                </c:pt>
                <c:pt idx="2">
                  <c:v>7.6923076923076927E-2</c:v>
                </c:pt>
                <c:pt idx="3">
                  <c:v>0.39860139860139859</c:v>
                </c:pt>
                <c:pt idx="4">
                  <c:v>0.50349650349650354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47-4409-9081-A088DD2CE0A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03310943"/>
        <c:axId val="303306783"/>
      </c:barChart>
      <c:catAx>
        <c:axId val="3033109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03306783"/>
        <c:crosses val="autoZero"/>
        <c:auto val="1"/>
        <c:lblAlgn val="ctr"/>
        <c:lblOffset val="100"/>
        <c:noMultiLvlLbl val="0"/>
      </c:catAx>
      <c:valAx>
        <c:axId val="303306783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303310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PREDMETNA NASTAVA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'Učitelji PN'!$D$313:$D$317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0.77272727272727271</c:v>
                </c:pt>
                <c:pt idx="4">
                  <c:v>0.13636363636363635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0-4ACD-9441-6C458255886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92287984"/>
        <c:axId val="1592296720"/>
      </c:barChart>
      <c:catAx>
        <c:axId val="159228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92296720"/>
        <c:crosses val="autoZero"/>
        <c:auto val="1"/>
        <c:lblAlgn val="ctr"/>
        <c:lblOffset val="100"/>
        <c:noMultiLvlLbl val="0"/>
      </c:catAx>
      <c:valAx>
        <c:axId val="159229672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59228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RAZREDNA NASTAVA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'Roditelji RN'!$O$278:$O$282</c:f>
              <c:numCache>
                <c:formatCode>0.00%</c:formatCode>
                <c:ptCount val="5"/>
                <c:pt idx="0">
                  <c:v>6.993006993006993E-3</c:v>
                </c:pt>
                <c:pt idx="1">
                  <c:v>1.3986013986013986E-2</c:v>
                </c:pt>
                <c:pt idx="2">
                  <c:v>7.6923076923076927E-2</c:v>
                </c:pt>
                <c:pt idx="3">
                  <c:v>0.35664335664335667</c:v>
                </c:pt>
                <c:pt idx="4">
                  <c:v>0.43356643356643354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8D-4F33-A656-1936479F3B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82524031"/>
        <c:axId val="82521535"/>
      </c:barChart>
      <c:catAx>
        <c:axId val="825240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2521535"/>
        <c:crosses val="autoZero"/>
        <c:auto val="1"/>
        <c:lblAlgn val="ctr"/>
        <c:lblOffset val="100"/>
        <c:noMultiLvlLbl val="0"/>
      </c:catAx>
      <c:valAx>
        <c:axId val="82521535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82524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PREDMETNA NASTAVA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'Roditelji PN'!$O$278:$O$282</c:f>
              <c:numCache>
                <c:formatCode>0.00%</c:formatCode>
                <c:ptCount val="5"/>
                <c:pt idx="0">
                  <c:v>0</c:v>
                </c:pt>
                <c:pt idx="1">
                  <c:v>1.5873015873015872E-2</c:v>
                </c:pt>
                <c:pt idx="2">
                  <c:v>5.5555555555555552E-2</c:v>
                </c:pt>
                <c:pt idx="3">
                  <c:v>0.44444444444444442</c:v>
                </c:pt>
                <c:pt idx="4">
                  <c:v>0.42857142857142855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D8-4B9B-9DAF-5C2929CAE42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9646751"/>
        <c:axId val="159647583"/>
      </c:barChart>
      <c:catAx>
        <c:axId val="1596467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9647583"/>
        <c:crosses val="autoZero"/>
        <c:auto val="1"/>
        <c:lblAlgn val="ctr"/>
        <c:lblOffset val="100"/>
        <c:noMultiLvlLbl val="0"/>
      </c:catAx>
      <c:valAx>
        <c:axId val="159647583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5964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UKUPNO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Roditelji!$Z$278:$Z$282</c:f>
              <c:numCache>
                <c:formatCode>0.00%</c:formatCode>
                <c:ptCount val="5"/>
                <c:pt idx="0">
                  <c:v>3.7174721189591076E-3</c:v>
                </c:pt>
                <c:pt idx="1">
                  <c:v>1.4869888475836431E-2</c:v>
                </c:pt>
                <c:pt idx="2">
                  <c:v>6.6914498141263934E-2</c:v>
                </c:pt>
                <c:pt idx="3">
                  <c:v>0.39776951672862454</c:v>
                </c:pt>
                <c:pt idx="4">
                  <c:v>0.43122676579925651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AC-4F8C-A9F9-B64C480294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95382143"/>
        <c:axId val="295377567"/>
      </c:barChart>
      <c:catAx>
        <c:axId val="2953821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95377567"/>
        <c:crosses val="autoZero"/>
        <c:auto val="1"/>
        <c:lblAlgn val="ctr"/>
        <c:lblOffset val="100"/>
        <c:noMultiLvlLbl val="0"/>
      </c:catAx>
      <c:valAx>
        <c:axId val="295377567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5382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RAZREDNA NASTAVA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'Učitelji RN'!$D$326:$D$330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0.22222222222222221</c:v>
                </c:pt>
                <c:pt idx="4">
                  <c:v>0.77777777777777779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D-4EEC-9EE6-48BB1AA783B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89436544"/>
        <c:axId val="1589447360"/>
      </c:barChart>
      <c:catAx>
        <c:axId val="1589436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89447360"/>
        <c:crosses val="autoZero"/>
        <c:auto val="1"/>
        <c:lblAlgn val="ctr"/>
        <c:lblOffset val="100"/>
        <c:noMultiLvlLbl val="0"/>
      </c:catAx>
      <c:valAx>
        <c:axId val="158944736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58943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PREDMETNA NASTAVA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'Učitelji PN'!$D$318:$D$322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4.5454545454545456E-2</c:v>
                </c:pt>
                <c:pt idx="3">
                  <c:v>0.31818181818181818</c:v>
                </c:pt>
                <c:pt idx="4">
                  <c:v>0.63636363636363635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70-40F9-9C40-4F7EC88D6C4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92288400"/>
        <c:axId val="1592285488"/>
      </c:barChart>
      <c:catAx>
        <c:axId val="1592288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92285488"/>
        <c:crosses val="autoZero"/>
        <c:auto val="1"/>
        <c:lblAlgn val="ctr"/>
        <c:lblOffset val="100"/>
        <c:noMultiLvlLbl val="0"/>
      </c:catAx>
      <c:valAx>
        <c:axId val="159228548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59228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PREDMETNA NASTAVA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'Roditelji PN'!$O$268:$O$272</c:f>
              <c:numCache>
                <c:formatCode>0.00%</c:formatCode>
                <c:ptCount val="5"/>
                <c:pt idx="0">
                  <c:v>0</c:v>
                </c:pt>
                <c:pt idx="1">
                  <c:v>7.9365079365079361E-3</c:v>
                </c:pt>
                <c:pt idx="2">
                  <c:v>2.3809523809523808E-2</c:v>
                </c:pt>
                <c:pt idx="3">
                  <c:v>0.5</c:v>
                </c:pt>
                <c:pt idx="4">
                  <c:v>0.45238095238095238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DD-48E2-8599-255781A9E9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93746047"/>
        <c:axId val="293739391"/>
      </c:barChart>
      <c:catAx>
        <c:axId val="2937460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93739391"/>
        <c:crosses val="autoZero"/>
        <c:auto val="1"/>
        <c:lblAlgn val="ctr"/>
        <c:lblOffset val="100"/>
        <c:noMultiLvlLbl val="0"/>
      </c:catAx>
      <c:valAx>
        <c:axId val="293739391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3746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UKUPNO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Roditelji!$Z$268:$Z$272</c:f>
              <c:numCache>
                <c:formatCode>0.00%</c:formatCode>
                <c:ptCount val="5"/>
                <c:pt idx="0">
                  <c:v>0</c:v>
                </c:pt>
                <c:pt idx="1">
                  <c:v>7.4349442379182153E-3</c:v>
                </c:pt>
                <c:pt idx="2">
                  <c:v>5.204460966542751E-2</c:v>
                </c:pt>
                <c:pt idx="3">
                  <c:v>0.44609665427509293</c:v>
                </c:pt>
                <c:pt idx="4">
                  <c:v>0.4795539033457249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6-4C50-B49D-E46CC5CE718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9643007"/>
        <c:axId val="159646751"/>
      </c:barChart>
      <c:catAx>
        <c:axId val="1596430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9646751"/>
        <c:crosses val="autoZero"/>
        <c:auto val="1"/>
        <c:lblAlgn val="ctr"/>
        <c:lblOffset val="100"/>
        <c:noMultiLvlLbl val="0"/>
      </c:catAx>
      <c:valAx>
        <c:axId val="159646751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59643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RAZREDNA NASTAVA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'Učitelji RN'!$D$316:$D$320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0.77777777777777779</c:v>
                </c:pt>
                <c:pt idx="4">
                  <c:v>0.22222222222222221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1-422B-A113-EA2F2FB70D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89438208"/>
        <c:axId val="1589439040"/>
      </c:barChart>
      <c:catAx>
        <c:axId val="1589438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89439040"/>
        <c:crosses val="autoZero"/>
        <c:auto val="1"/>
        <c:lblAlgn val="ctr"/>
        <c:lblOffset val="100"/>
        <c:noMultiLvlLbl val="0"/>
      </c:catAx>
      <c:valAx>
        <c:axId val="158943904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58943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PREDMETNA NASTAVA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'Učitelji PN'!$D$308:$D$312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0.59090909090909094</c:v>
                </c:pt>
                <c:pt idx="4">
                  <c:v>0.31818181818181818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75-405C-8525-1A7836288BC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92289232"/>
        <c:axId val="1592295888"/>
      </c:barChart>
      <c:catAx>
        <c:axId val="1592289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92295888"/>
        <c:crosses val="autoZero"/>
        <c:auto val="1"/>
        <c:lblAlgn val="ctr"/>
        <c:lblOffset val="100"/>
        <c:noMultiLvlLbl val="0"/>
      </c:catAx>
      <c:valAx>
        <c:axId val="159229588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59228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RAZREDNA NASTAVA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'Roditelji RN'!$O$273:$O$277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6.2937062937062943E-2</c:v>
                </c:pt>
                <c:pt idx="3">
                  <c:v>0.41958041958041958</c:v>
                </c:pt>
                <c:pt idx="4">
                  <c:v>0.48951048951048953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03-45D6-97B5-83293992A00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4807887"/>
        <c:axId val="154811631"/>
      </c:barChart>
      <c:catAx>
        <c:axId val="1548078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4811631"/>
        <c:crosses val="autoZero"/>
        <c:auto val="1"/>
        <c:lblAlgn val="ctr"/>
        <c:lblOffset val="100"/>
        <c:noMultiLvlLbl val="0"/>
      </c:catAx>
      <c:valAx>
        <c:axId val="154811631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54807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PREDMETNA NASTAVA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'Roditelji PN'!$O$273:$O$277</c:f>
              <c:numCache>
                <c:formatCode>0.00%</c:formatCode>
                <c:ptCount val="5"/>
                <c:pt idx="0">
                  <c:v>0</c:v>
                </c:pt>
                <c:pt idx="1">
                  <c:v>7.9365079365079361E-3</c:v>
                </c:pt>
                <c:pt idx="2">
                  <c:v>9.5238095238095233E-2</c:v>
                </c:pt>
                <c:pt idx="3">
                  <c:v>0.53174603174603174</c:v>
                </c:pt>
                <c:pt idx="4">
                  <c:v>0.32539682539682541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81-4885-B395-67EEF04A939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9645503"/>
        <c:axId val="159647999"/>
      </c:barChart>
      <c:catAx>
        <c:axId val="1596455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9647999"/>
        <c:crosses val="autoZero"/>
        <c:auto val="1"/>
        <c:lblAlgn val="ctr"/>
        <c:lblOffset val="100"/>
        <c:noMultiLvlLbl val="0"/>
      </c:catAx>
      <c:valAx>
        <c:axId val="159647999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59645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UKUPNO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Roditelji!$Z$273:$Z$277</c:f>
              <c:numCache>
                <c:formatCode>0.00%</c:formatCode>
                <c:ptCount val="5"/>
                <c:pt idx="0">
                  <c:v>0</c:v>
                </c:pt>
                <c:pt idx="1">
                  <c:v>3.7174721189591076E-3</c:v>
                </c:pt>
                <c:pt idx="2">
                  <c:v>7.8066914498141265E-2</c:v>
                </c:pt>
                <c:pt idx="3">
                  <c:v>0.47211895910780671</c:v>
                </c:pt>
                <c:pt idx="4">
                  <c:v>0.41263940520446096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72-4939-A4D9-D8692A406E8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95383807"/>
        <c:axId val="295380895"/>
      </c:barChart>
      <c:catAx>
        <c:axId val="2953838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95380895"/>
        <c:crosses val="autoZero"/>
        <c:auto val="1"/>
        <c:lblAlgn val="ctr"/>
        <c:lblOffset val="100"/>
        <c:noMultiLvlLbl val="0"/>
      </c:catAx>
      <c:valAx>
        <c:axId val="295380895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5383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RAZREDNA NASTAVA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'Učitelji RN'!$D$321:$D$325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0.77777777777777779</c:v>
                </c:pt>
                <c:pt idx="4">
                  <c:v>0.22222222222222221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2-4B6F-9B6B-44A6BDD435E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89009664"/>
        <c:axId val="1589003840"/>
      </c:barChart>
      <c:catAx>
        <c:axId val="1589009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89003840"/>
        <c:crosses val="autoZero"/>
        <c:auto val="1"/>
        <c:lblAlgn val="ctr"/>
        <c:lblOffset val="100"/>
        <c:noMultiLvlLbl val="0"/>
      </c:catAx>
      <c:valAx>
        <c:axId val="158900384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58900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F97E-39A8-47B7-820D-EB2B25903AB2}" type="datetimeFigureOut">
              <a:rPr lang="hr-HR" smtClean="0"/>
              <a:t>5.2.2019.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442E-3EA8-431D-8BAA-24BD3EF613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692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F97E-39A8-47B7-820D-EB2B25903AB2}" type="datetimeFigureOut">
              <a:rPr lang="hr-HR" smtClean="0"/>
              <a:t>5.2.2019.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442E-3EA8-431D-8BAA-24BD3EF613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083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F97E-39A8-47B7-820D-EB2B25903AB2}" type="datetimeFigureOut">
              <a:rPr lang="hr-HR" smtClean="0"/>
              <a:t>5.2.2019.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442E-3EA8-431D-8BAA-24BD3EF613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145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F97E-39A8-47B7-820D-EB2B25903AB2}" type="datetimeFigureOut">
              <a:rPr lang="hr-HR" smtClean="0"/>
              <a:t>5.2.2019.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442E-3EA8-431D-8BAA-24BD3EF613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287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F97E-39A8-47B7-820D-EB2B25903AB2}" type="datetimeFigureOut">
              <a:rPr lang="hr-HR" smtClean="0"/>
              <a:t>5.2.2019.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442E-3EA8-431D-8BAA-24BD3EF613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180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F97E-39A8-47B7-820D-EB2B25903AB2}" type="datetimeFigureOut">
              <a:rPr lang="hr-HR" smtClean="0"/>
              <a:t>5.2.2019.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442E-3EA8-431D-8BAA-24BD3EF613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84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F97E-39A8-47B7-820D-EB2B25903AB2}" type="datetimeFigureOut">
              <a:rPr lang="hr-HR" smtClean="0"/>
              <a:t>5.2.2019.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442E-3EA8-431D-8BAA-24BD3EF613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537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F97E-39A8-47B7-820D-EB2B25903AB2}" type="datetimeFigureOut">
              <a:rPr lang="hr-HR" smtClean="0"/>
              <a:t>5.2.2019.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442E-3EA8-431D-8BAA-24BD3EF613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867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F97E-39A8-47B7-820D-EB2B25903AB2}" type="datetimeFigureOut">
              <a:rPr lang="hr-HR" smtClean="0"/>
              <a:t>5.2.2019.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442E-3EA8-431D-8BAA-24BD3EF613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506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F97E-39A8-47B7-820D-EB2B25903AB2}" type="datetimeFigureOut">
              <a:rPr lang="hr-HR" smtClean="0"/>
              <a:t>5.2.2019.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442E-3EA8-431D-8BAA-24BD3EF613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03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F97E-39A8-47B7-820D-EB2B25903AB2}" type="datetimeFigureOut">
              <a:rPr lang="hr-HR" smtClean="0"/>
              <a:t>5.2.2019.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442E-3EA8-431D-8BAA-24BD3EF613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748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0F97E-39A8-47B7-820D-EB2B25903AB2}" type="datetimeFigureOut">
              <a:rPr lang="hr-HR" smtClean="0"/>
              <a:t>5.2.2019.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1442E-3EA8-431D-8BAA-24BD3EF613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337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Osnovna škola Bedekovčina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Gajeva 13, 49 221</a:t>
            </a:r>
          </a:p>
          <a:p>
            <a:r>
              <a:rPr lang="hr-HR" dirty="0" smtClean="0"/>
              <a:t>Bedekovčina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546504"/>
              </p:ext>
            </p:extLst>
          </p:nvPr>
        </p:nvGraphicFramePr>
        <p:xfrm>
          <a:off x="563880" y="1615313"/>
          <a:ext cx="1018032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4808">
                  <a:extLst>
                    <a:ext uri="{9D8B030D-6E8A-4147-A177-3AD203B41FA5}">
                      <a16:colId xmlns:a16="http://schemas.microsoft.com/office/drawing/2014/main" val="3680918171"/>
                    </a:ext>
                  </a:extLst>
                </a:gridCol>
                <a:gridCol w="1425711">
                  <a:extLst>
                    <a:ext uri="{9D8B030D-6E8A-4147-A177-3AD203B41FA5}">
                      <a16:colId xmlns:a16="http://schemas.microsoft.com/office/drawing/2014/main" val="4001452079"/>
                    </a:ext>
                  </a:extLst>
                </a:gridCol>
                <a:gridCol w="1369801">
                  <a:extLst>
                    <a:ext uri="{9D8B030D-6E8A-4147-A177-3AD203B41FA5}">
                      <a16:colId xmlns:a16="http://schemas.microsoft.com/office/drawing/2014/main" val="218393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roditelji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učitelji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8388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Koliko je naša škola dobra?*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4,42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4,31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639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b="1" dirty="0" smtClean="0"/>
                        <a:t>Koliko je u našoj školi općenito dobra i učinkovita nastava, poučavanje i poticanje učenika?**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4,39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4,17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5837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b="1" dirty="0" smtClean="0"/>
                        <a:t>Kako procjenjujete opće napredovanje škole u posljednje tri godine?***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4,35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rgbClr val="FF0000"/>
                          </a:solidFill>
                        </a:rPr>
                        <a:t>4,65</a:t>
                      </a:r>
                      <a:endParaRPr lang="hr-H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0015863"/>
                  </a:ext>
                </a:extLst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813816" y="859536"/>
            <a:ext cx="8485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Samovrednovanje – provedeno u ožujku i travnju 2018. (sveobuhvatno)</a:t>
            </a:r>
          </a:p>
          <a:p>
            <a:r>
              <a:rPr lang="hr-HR" dirty="0" smtClean="0"/>
              <a:t>Prosječne ocjene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611123" y="3825764"/>
            <a:ext cx="10421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* </a:t>
            </a:r>
            <a:endParaRPr lang="hr-HR" dirty="0"/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86232"/>
              </p:ext>
            </p:extLst>
          </p:nvPr>
        </p:nvGraphicFramePr>
        <p:xfrm>
          <a:off x="1139380" y="3930666"/>
          <a:ext cx="6657975" cy="288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5771">
                  <a:extLst>
                    <a:ext uri="{9D8B030D-6E8A-4147-A177-3AD203B41FA5}">
                      <a16:colId xmlns:a16="http://schemas.microsoft.com/office/drawing/2014/main" val="2028554139"/>
                    </a:ext>
                  </a:extLst>
                </a:gridCol>
                <a:gridCol w="351622">
                  <a:extLst>
                    <a:ext uri="{9D8B030D-6E8A-4147-A177-3AD203B41FA5}">
                      <a16:colId xmlns:a16="http://schemas.microsoft.com/office/drawing/2014/main" val="1860721142"/>
                    </a:ext>
                  </a:extLst>
                </a:gridCol>
                <a:gridCol w="351622">
                  <a:extLst>
                    <a:ext uri="{9D8B030D-6E8A-4147-A177-3AD203B41FA5}">
                      <a16:colId xmlns:a16="http://schemas.microsoft.com/office/drawing/2014/main" val="1826619398"/>
                    </a:ext>
                  </a:extLst>
                </a:gridCol>
                <a:gridCol w="350988">
                  <a:extLst>
                    <a:ext uri="{9D8B030D-6E8A-4147-A177-3AD203B41FA5}">
                      <a16:colId xmlns:a16="http://schemas.microsoft.com/office/drawing/2014/main" val="3582800124"/>
                    </a:ext>
                  </a:extLst>
                </a:gridCol>
                <a:gridCol w="350988">
                  <a:extLst>
                    <a:ext uri="{9D8B030D-6E8A-4147-A177-3AD203B41FA5}">
                      <a16:colId xmlns:a16="http://schemas.microsoft.com/office/drawing/2014/main" val="3116700434"/>
                    </a:ext>
                  </a:extLst>
                </a:gridCol>
                <a:gridCol w="350988">
                  <a:extLst>
                    <a:ext uri="{9D8B030D-6E8A-4147-A177-3AD203B41FA5}">
                      <a16:colId xmlns:a16="http://schemas.microsoft.com/office/drawing/2014/main" val="1282230350"/>
                    </a:ext>
                  </a:extLst>
                </a:gridCol>
                <a:gridCol w="1905996">
                  <a:extLst>
                    <a:ext uri="{9D8B030D-6E8A-4147-A177-3AD203B41FA5}">
                      <a16:colId xmlns:a16="http://schemas.microsoft.com/office/drawing/2014/main" val="891141950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dirty="0">
                          <a:effectLst/>
                        </a:rPr>
                        <a:t>1 - loša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>
                          <a:effectLst/>
                        </a:rPr>
                        <a:t>1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>
                          <a:effectLst/>
                        </a:rPr>
                        <a:t>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>
                          <a:effectLst/>
                        </a:rPr>
                        <a:t>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>
                          <a:effectLst/>
                        </a:rPr>
                        <a:t>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dirty="0">
                          <a:effectLst/>
                        </a:rPr>
                        <a:t>5 - izvrsna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extLst>
                  <a:ext uri="{0D108BD9-81ED-4DB2-BD59-A6C34878D82A}">
                    <a16:rowId xmlns:a16="http://schemas.microsoft.com/office/drawing/2014/main" val="880142185"/>
                  </a:ext>
                </a:extLst>
              </a:tr>
            </a:tbl>
          </a:graphicData>
        </a:graphic>
      </p:graphicFrame>
      <p:sp>
        <p:nvSpPr>
          <p:cNvPr id="8" name="TekstniOkvir 7"/>
          <p:cNvSpPr txBox="1"/>
          <p:nvPr/>
        </p:nvSpPr>
        <p:spPr>
          <a:xfrm>
            <a:off x="658367" y="4431427"/>
            <a:ext cx="10421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* *</a:t>
            </a:r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563880" y="4852210"/>
            <a:ext cx="10421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* * *</a:t>
            </a:r>
            <a:endParaRPr lang="hr-HR" dirty="0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496447"/>
              </p:ext>
            </p:extLst>
          </p:nvPr>
        </p:nvGraphicFramePr>
        <p:xfrm>
          <a:off x="1139379" y="4538195"/>
          <a:ext cx="6657975" cy="288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5771">
                  <a:extLst>
                    <a:ext uri="{9D8B030D-6E8A-4147-A177-3AD203B41FA5}">
                      <a16:colId xmlns:a16="http://schemas.microsoft.com/office/drawing/2014/main" val="3314355158"/>
                    </a:ext>
                  </a:extLst>
                </a:gridCol>
                <a:gridCol w="351622">
                  <a:extLst>
                    <a:ext uri="{9D8B030D-6E8A-4147-A177-3AD203B41FA5}">
                      <a16:colId xmlns:a16="http://schemas.microsoft.com/office/drawing/2014/main" val="769975787"/>
                    </a:ext>
                  </a:extLst>
                </a:gridCol>
                <a:gridCol w="351622">
                  <a:extLst>
                    <a:ext uri="{9D8B030D-6E8A-4147-A177-3AD203B41FA5}">
                      <a16:colId xmlns:a16="http://schemas.microsoft.com/office/drawing/2014/main" val="1883330490"/>
                    </a:ext>
                  </a:extLst>
                </a:gridCol>
                <a:gridCol w="350988">
                  <a:extLst>
                    <a:ext uri="{9D8B030D-6E8A-4147-A177-3AD203B41FA5}">
                      <a16:colId xmlns:a16="http://schemas.microsoft.com/office/drawing/2014/main" val="1345475257"/>
                    </a:ext>
                  </a:extLst>
                </a:gridCol>
                <a:gridCol w="350988">
                  <a:extLst>
                    <a:ext uri="{9D8B030D-6E8A-4147-A177-3AD203B41FA5}">
                      <a16:colId xmlns:a16="http://schemas.microsoft.com/office/drawing/2014/main" val="846281938"/>
                    </a:ext>
                  </a:extLst>
                </a:gridCol>
                <a:gridCol w="367490">
                  <a:extLst>
                    <a:ext uri="{9D8B030D-6E8A-4147-A177-3AD203B41FA5}">
                      <a16:colId xmlns:a16="http://schemas.microsoft.com/office/drawing/2014/main" val="3369044172"/>
                    </a:ext>
                  </a:extLst>
                </a:gridCol>
                <a:gridCol w="1889494">
                  <a:extLst>
                    <a:ext uri="{9D8B030D-6E8A-4147-A177-3AD203B41FA5}">
                      <a16:colId xmlns:a16="http://schemas.microsoft.com/office/drawing/2014/main" val="2972397218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dirty="0" smtClean="0">
                          <a:effectLst/>
                          <a:latin typeface="+mn-lt"/>
                        </a:rPr>
                        <a:t>                                        1 </a:t>
                      </a:r>
                      <a:r>
                        <a:rPr lang="hr-HR" sz="1600" b="1" dirty="0">
                          <a:effectLst/>
                          <a:latin typeface="+mn-lt"/>
                        </a:rPr>
                        <a:t>– jako loše</a:t>
                      </a:r>
                      <a:endParaRPr lang="hr-HR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  <a:latin typeface="+mn-lt"/>
                        </a:rPr>
                        <a:t>1</a:t>
                      </a:r>
                      <a:endParaRPr lang="hr-H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  <a:latin typeface="+mn-lt"/>
                        </a:rPr>
                        <a:t>2</a:t>
                      </a:r>
                      <a:endParaRPr lang="hr-H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  <a:latin typeface="+mn-lt"/>
                        </a:rPr>
                        <a:t>3</a:t>
                      </a:r>
                      <a:endParaRPr lang="hr-H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  <a:latin typeface="+mn-lt"/>
                        </a:rPr>
                        <a:t>4</a:t>
                      </a:r>
                      <a:endParaRPr lang="hr-H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  <a:latin typeface="+mn-lt"/>
                        </a:rPr>
                        <a:t>5</a:t>
                      </a:r>
                      <a:endParaRPr lang="hr-H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5 - izvrsno</a:t>
                      </a:r>
                    </a:p>
                  </a:txBody>
                  <a:tcPr marL="36195" marR="36195" marT="17780" marB="17780"/>
                </a:tc>
                <a:extLst>
                  <a:ext uri="{0D108BD9-81ED-4DB2-BD59-A6C34878D82A}">
                    <a16:rowId xmlns:a16="http://schemas.microsoft.com/office/drawing/2014/main" val="2772622494"/>
                  </a:ext>
                </a:extLst>
              </a:tr>
            </a:tbl>
          </a:graphicData>
        </a:graphic>
      </p:graphicFrame>
      <p:graphicFrame>
        <p:nvGraphicFramePr>
          <p:cNvPr id="11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58229"/>
              </p:ext>
            </p:extLst>
          </p:nvPr>
        </p:nvGraphicFramePr>
        <p:xfrm>
          <a:off x="1139378" y="5077397"/>
          <a:ext cx="6657975" cy="288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5771">
                  <a:extLst>
                    <a:ext uri="{9D8B030D-6E8A-4147-A177-3AD203B41FA5}">
                      <a16:colId xmlns:a16="http://schemas.microsoft.com/office/drawing/2014/main" val="2273702178"/>
                    </a:ext>
                  </a:extLst>
                </a:gridCol>
                <a:gridCol w="351622">
                  <a:extLst>
                    <a:ext uri="{9D8B030D-6E8A-4147-A177-3AD203B41FA5}">
                      <a16:colId xmlns:a16="http://schemas.microsoft.com/office/drawing/2014/main" val="3110696322"/>
                    </a:ext>
                  </a:extLst>
                </a:gridCol>
                <a:gridCol w="351622">
                  <a:extLst>
                    <a:ext uri="{9D8B030D-6E8A-4147-A177-3AD203B41FA5}">
                      <a16:colId xmlns:a16="http://schemas.microsoft.com/office/drawing/2014/main" val="2353742218"/>
                    </a:ext>
                  </a:extLst>
                </a:gridCol>
                <a:gridCol w="350988">
                  <a:extLst>
                    <a:ext uri="{9D8B030D-6E8A-4147-A177-3AD203B41FA5}">
                      <a16:colId xmlns:a16="http://schemas.microsoft.com/office/drawing/2014/main" val="3614130143"/>
                    </a:ext>
                  </a:extLst>
                </a:gridCol>
                <a:gridCol w="350988">
                  <a:extLst>
                    <a:ext uri="{9D8B030D-6E8A-4147-A177-3AD203B41FA5}">
                      <a16:colId xmlns:a16="http://schemas.microsoft.com/office/drawing/2014/main" val="1463078033"/>
                    </a:ext>
                  </a:extLst>
                </a:gridCol>
                <a:gridCol w="350988">
                  <a:extLst>
                    <a:ext uri="{9D8B030D-6E8A-4147-A177-3AD203B41FA5}">
                      <a16:colId xmlns:a16="http://schemas.microsoft.com/office/drawing/2014/main" val="463297409"/>
                    </a:ext>
                  </a:extLst>
                </a:gridCol>
                <a:gridCol w="1905996">
                  <a:extLst>
                    <a:ext uri="{9D8B030D-6E8A-4147-A177-3AD203B41FA5}">
                      <a16:colId xmlns:a16="http://schemas.microsoft.com/office/drawing/2014/main" val="760758471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dirty="0">
                          <a:effectLst/>
                        </a:rPr>
                        <a:t>1 - stagniranje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1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3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4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5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dirty="0">
                          <a:effectLst/>
                        </a:rPr>
                        <a:t>5 – veliki napredak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extLst>
                  <a:ext uri="{0D108BD9-81ED-4DB2-BD59-A6C34878D82A}">
                    <a16:rowId xmlns:a16="http://schemas.microsoft.com/office/drawing/2014/main" val="4254082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2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Koliko je naša škola dobra? </a:t>
            </a:r>
            <a:br>
              <a:rPr lang="hr-HR" b="1" dirty="0" smtClean="0"/>
            </a:br>
            <a:r>
              <a:rPr lang="hr-HR" dirty="0" smtClean="0"/>
              <a:t>(</a:t>
            </a:r>
            <a:r>
              <a:rPr lang="hr-HR" b="1" u="sng" dirty="0" smtClean="0"/>
              <a:t>roditelji</a:t>
            </a:r>
            <a:r>
              <a:rPr lang="hr-HR" dirty="0" smtClean="0"/>
              <a:t>, N= 265) – </a:t>
            </a:r>
            <a:r>
              <a:rPr lang="hr-HR" b="1" u="sng" dirty="0" smtClean="0">
                <a:solidFill>
                  <a:srgbClr val="FF0000"/>
                </a:solidFill>
              </a:rPr>
              <a:t>ocjena 4,42</a:t>
            </a:r>
            <a:endParaRPr lang="hr-HR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6" name="Rezervirano mjesto sadržaja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525296"/>
              </p:ext>
            </p:extLst>
          </p:nvPr>
        </p:nvGraphicFramePr>
        <p:xfrm>
          <a:off x="603250" y="1962150"/>
          <a:ext cx="346075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Rezervirano mjesto sadržaja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948247"/>
              </p:ext>
            </p:extLst>
          </p:nvPr>
        </p:nvGraphicFramePr>
        <p:xfrm>
          <a:off x="4367213" y="1944688"/>
          <a:ext cx="3460750" cy="402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Rezervirano mjesto sadržaja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078120"/>
              </p:ext>
            </p:extLst>
          </p:nvPr>
        </p:nvGraphicFramePr>
        <p:xfrm>
          <a:off x="8169275" y="1944688"/>
          <a:ext cx="3462338" cy="402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191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Koliko je naša škola dobra? </a:t>
            </a:r>
            <a:br>
              <a:rPr lang="hr-HR" b="1" dirty="0" smtClean="0"/>
            </a:br>
            <a:r>
              <a:rPr lang="hr-HR" dirty="0" smtClean="0"/>
              <a:t>(</a:t>
            </a:r>
            <a:r>
              <a:rPr lang="hr-HR" b="1" u="sng" dirty="0" smtClean="0"/>
              <a:t>učitelji</a:t>
            </a:r>
            <a:r>
              <a:rPr lang="hr-HR" dirty="0" smtClean="0"/>
              <a:t>, N= 29)  </a:t>
            </a:r>
            <a:r>
              <a:rPr lang="hr-HR" b="1" u="sng" dirty="0" smtClean="0">
                <a:solidFill>
                  <a:srgbClr val="FF0000"/>
                </a:solidFill>
              </a:rPr>
              <a:t>ocjena 4,31</a:t>
            </a:r>
            <a:endParaRPr lang="hr-HR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Rezervirano mjesto sadržaja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2518303"/>
              </p:ext>
            </p:extLst>
          </p:nvPr>
        </p:nvGraphicFramePr>
        <p:xfrm>
          <a:off x="1023938" y="2286000"/>
          <a:ext cx="47545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Rezervirano mjesto sadržaja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966053"/>
              </p:ext>
            </p:extLst>
          </p:nvPr>
        </p:nvGraphicFramePr>
        <p:xfrm>
          <a:off x="5989638" y="2286000"/>
          <a:ext cx="47545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77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2336" y="128016"/>
            <a:ext cx="11466576" cy="1834133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/>
              <a:t/>
            </a:r>
            <a:br>
              <a:rPr lang="hr-HR" sz="4000" b="1" dirty="0" smtClean="0"/>
            </a:br>
            <a:r>
              <a:rPr lang="hr-HR" sz="4000" b="1" dirty="0" smtClean="0"/>
              <a:t>Koliko je u našoj školi općenito dobra i učinkovita nastava, poučavanje i poticanje učenika?</a:t>
            </a:r>
            <a:br>
              <a:rPr lang="hr-HR" sz="4000" b="1" dirty="0" smtClean="0"/>
            </a:br>
            <a:r>
              <a:rPr lang="hr-HR" sz="4000" b="1" dirty="0" smtClean="0"/>
              <a:t>(</a:t>
            </a:r>
            <a:r>
              <a:rPr lang="hr-HR" sz="4000" b="1" u="sng" dirty="0" smtClean="0"/>
              <a:t>roditelji</a:t>
            </a:r>
            <a:r>
              <a:rPr lang="hr-HR" sz="4000" b="1" dirty="0" smtClean="0"/>
              <a:t>, N = 260) – </a:t>
            </a:r>
            <a:r>
              <a:rPr lang="hr-HR" b="1" u="sng" dirty="0" smtClean="0">
                <a:solidFill>
                  <a:srgbClr val="FF0000"/>
                </a:solidFill>
              </a:rPr>
              <a:t>ocjena 4,39</a:t>
            </a:r>
            <a:r>
              <a:rPr lang="hr-HR" b="1" u="sng" dirty="0" smtClean="0"/>
              <a:t/>
            </a:r>
            <a:br>
              <a:rPr lang="hr-HR" b="1" u="sng" dirty="0" smtClean="0"/>
            </a:br>
            <a:endParaRPr lang="hr-HR" b="1" u="sng" dirty="0"/>
          </a:p>
        </p:txBody>
      </p:sp>
      <p:graphicFrame>
        <p:nvGraphicFramePr>
          <p:cNvPr id="4" name="Rezervirano mjesto sadržaja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039954"/>
              </p:ext>
            </p:extLst>
          </p:nvPr>
        </p:nvGraphicFramePr>
        <p:xfrm>
          <a:off x="603250" y="1962150"/>
          <a:ext cx="346075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Rezervirano mjesto sadržaja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3973037"/>
              </p:ext>
            </p:extLst>
          </p:nvPr>
        </p:nvGraphicFramePr>
        <p:xfrm>
          <a:off x="4367213" y="1944688"/>
          <a:ext cx="3460750" cy="402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Rezervirano mjesto sadržaja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296950"/>
              </p:ext>
            </p:extLst>
          </p:nvPr>
        </p:nvGraphicFramePr>
        <p:xfrm>
          <a:off x="8169275" y="1944688"/>
          <a:ext cx="3462338" cy="402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201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2336" y="128016"/>
            <a:ext cx="11466576" cy="1834133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/>
              <a:t/>
            </a:r>
            <a:br>
              <a:rPr lang="hr-HR" sz="4000" b="1" dirty="0" smtClean="0"/>
            </a:br>
            <a:r>
              <a:rPr lang="hr-HR" sz="4000" b="1" dirty="0" smtClean="0"/>
              <a:t>Koliko je u našoj školi općenito dobra i učinkovita nastava, poučavanje i poticanje učenika?</a:t>
            </a:r>
            <a:br>
              <a:rPr lang="hr-HR" sz="4000" b="1" dirty="0" smtClean="0"/>
            </a:br>
            <a:r>
              <a:rPr lang="hr-HR" sz="4000" b="1" dirty="0" smtClean="0"/>
              <a:t>(</a:t>
            </a:r>
            <a:r>
              <a:rPr lang="hr-HR" sz="4000" b="1" u="sng" dirty="0" smtClean="0"/>
              <a:t>učitelji</a:t>
            </a:r>
            <a:r>
              <a:rPr lang="hr-HR" sz="4000" b="1" dirty="0" smtClean="0"/>
              <a:t>, N = 29) – </a:t>
            </a:r>
            <a:r>
              <a:rPr lang="hr-HR" b="1" u="sng" dirty="0" smtClean="0">
                <a:solidFill>
                  <a:srgbClr val="FF0000"/>
                </a:solidFill>
              </a:rPr>
              <a:t>ocjena 4,17</a:t>
            </a:r>
            <a:r>
              <a:rPr lang="hr-HR" b="1" u="sng" dirty="0" smtClean="0"/>
              <a:t/>
            </a:r>
            <a:br>
              <a:rPr lang="hr-HR" b="1" u="sng" dirty="0" smtClean="0"/>
            </a:br>
            <a:endParaRPr lang="hr-HR" b="1" u="sng" dirty="0"/>
          </a:p>
        </p:txBody>
      </p:sp>
      <p:graphicFrame>
        <p:nvGraphicFramePr>
          <p:cNvPr id="7" name="Rezervirano mjesto sadržaja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023938" y="2286000"/>
          <a:ext cx="47545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Rezervirano mjesto sadržaja 4"/>
          <p:cNvGraphicFramePr>
            <a:graphicFrameLocks/>
          </p:cNvGraphicFramePr>
          <p:nvPr>
            <p:extLst/>
          </p:nvPr>
        </p:nvGraphicFramePr>
        <p:xfrm>
          <a:off x="5989638" y="2286000"/>
          <a:ext cx="47545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102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8640" y="365125"/>
            <a:ext cx="11283696" cy="1325563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/>
              <a:t>Kako procjenjujete opće napredovanje škole u posljednje tri godine?</a:t>
            </a:r>
            <a:br>
              <a:rPr lang="hr-HR" sz="4000" b="1" dirty="0" smtClean="0"/>
            </a:br>
            <a:r>
              <a:rPr lang="hr-HR" sz="4000" b="1" dirty="0" smtClean="0"/>
              <a:t>(</a:t>
            </a:r>
            <a:r>
              <a:rPr lang="hr-HR" sz="4000" b="1" u="sng" dirty="0" smtClean="0"/>
              <a:t>roditelji</a:t>
            </a:r>
            <a:r>
              <a:rPr lang="hr-HR" sz="4000" b="1" dirty="0" smtClean="0"/>
              <a:t>, N = 246) </a:t>
            </a:r>
            <a:r>
              <a:rPr lang="hr-HR" b="1" u="sng" dirty="0" smtClean="0">
                <a:solidFill>
                  <a:srgbClr val="FF0000"/>
                </a:solidFill>
              </a:rPr>
              <a:t>ocjena 4,35</a:t>
            </a:r>
            <a:endParaRPr lang="hr-HR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Rezervirano mjesto sadržaja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316901"/>
              </p:ext>
            </p:extLst>
          </p:nvPr>
        </p:nvGraphicFramePr>
        <p:xfrm>
          <a:off x="603250" y="1962150"/>
          <a:ext cx="346075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Rezervirano mjesto sadržaja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803956"/>
              </p:ext>
            </p:extLst>
          </p:nvPr>
        </p:nvGraphicFramePr>
        <p:xfrm>
          <a:off x="4367213" y="1944688"/>
          <a:ext cx="3460750" cy="402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Rezervirano mjesto sadržaja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30468"/>
              </p:ext>
            </p:extLst>
          </p:nvPr>
        </p:nvGraphicFramePr>
        <p:xfrm>
          <a:off x="8169275" y="1944688"/>
          <a:ext cx="3462338" cy="402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386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8640" y="365125"/>
            <a:ext cx="11283696" cy="1325563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/>
              <a:t>Kako procjenjujete opće napredovanje škole u posljednje tri godine?</a:t>
            </a:r>
            <a:br>
              <a:rPr lang="hr-HR" sz="4000" b="1" dirty="0" smtClean="0"/>
            </a:br>
            <a:r>
              <a:rPr lang="hr-HR" sz="4000" b="1" dirty="0" smtClean="0"/>
              <a:t>(</a:t>
            </a:r>
            <a:r>
              <a:rPr lang="hr-HR" sz="4000" b="1" u="sng" dirty="0" smtClean="0"/>
              <a:t>učitelji</a:t>
            </a:r>
            <a:r>
              <a:rPr lang="hr-HR" sz="4000" b="1" dirty="0" smtClean="0"/>
              <a:t>, N = 31) </a:t>
            </a:r>
            <a:r>
              <a:rPr lang="hr-HR" b="1" u="sng" dirty="0" smtClean="0">
                <a:solidFill>
                  <a:srgbClr val="FF0000"/>
                </a:solidFill>
              </a:rPr>
              <a:t>ocjena 4,65</a:t>
            </a:r>
            <a:endParaRPr lang="hr-HR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7" name="Rezervirano mjesto sadržaja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023938" y="2286000"/>
          <a:ext cx="47545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Rezervirano mjesto sadržaja 4"/>
          <p:cNvGraphicFramePr>
            <a:graphicFrameLocks/>
          </p:cNvGraphicFramePr>
          <p:nvPr>
            <p:extLst/>
          </p:nvPr>
        </p:nvGraphicFramePr>
        <p:xfrm>
          <a:off x="5989638" y="2286000"/>
          <a:ext cx="47545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556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164</Words>
  <Application>Microsoft Office PowerPoint</Application>
  <PresentationFormat>Široki zaslon</PresentationFormat>
  <Paragraphs>61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sustava Office</vt:lpstr>
      <vt:lpstr>Osnovna škola Bedekovčina</vt:lpstr>
      <vt:lpstr>PowerPoint prezentacija</vt:lpstr>
      <vt:lpstr>Koliko je naša škola dobra?  (roditelji, N= 265) – ocjena 4,42</vt:lpstr>
      <vt:lpstr>Koliko je naša škola dobra?  (učitelji, N= 29)  ocjena 4,31</vt:lpstr>
      <vt:lpstr> Koliko je u našoj školi općenito dobra i učinkovita nastava, poučavanje i poticanje učenika? (roditelji, N = 260) – ocjena 4,39 </vt:lpstr>
      <vt:lpstr> Koliko je u našoj školi općenito dobra i učinkovita nastava, poučavanje i poticanje učenika? (učitelji, N = 29) – ocjena 4,17 </vt:lpstr>
      <vt:lpstr>Kako procjenjujete opće napredovanje škole u posljednje tri godine? (roditelji, N = 246) ocjena 4,35</vt:lpstr>
      <vt:lpstr>Kako procjenjujete opće napredovanje škole u posljednje tri godine? (učitelji, N = 31) ocjena 4,65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Osnovna škola Bedekovčina</dc:title>
  <dc:creator>Windows korisnik</dc:creator>
  <cp:lastModifiedBy>Windows korisnik</cp:lastModifiedBy>
  <cp:revision>27</cp:revision>
  <dcterms:created xsi:type="dcterms:W3CDTF">2019-02-05T07:57:02Z</dcterms:created>
  <dcterms:modified xsi:type="dcterms:W3CDTF">2019-02-05T09:31:47Z</dcterms:modified>
</cp:coreProperties>
</file>