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9" r:id="rId4"/>
    <p:sldId id="259" r:id="rId5"/>
    <p:sldId id="260" r:id="rId6"/>
    <p:sldId id="280" r:id="rId7"/>
    <p:sldId id="261" r:id="rId8"/>
    <p:sldId id="262" r:id="rId9"/>
    <p:sldId id="281" r:id="rId10"/>
    <p:sldId id="270" r:id="rId11"/>
    <p:sldId id="282" r:id="rId12"/>
    <p:sldId id="276" r:id="rId13"/>
    <p:sldId id="274" r:id="rId14"/>
    <p:sldId id="271" r:id="rId15"/>
    <p:sldId id="263" r:id="rId16"/>
    <p:sldId id="283" r:id="rId17"/>
    <p:sldId id="284" r:id="rId18"/>
    <p:sldId id="264" r:id="rId19"/>
    <p:sldId id="275" r:id="rId20"/>
    <p:sldId id="265" r:id="rId21"/>
    <p:sldId id="285" r:id="rId22"/>
    <p:sldId id="286" r:id="rId23"/>
    <p:sldId id="266" r:id="rId24"/>
    <p:sldId id="287" r:id="rId25"/>
    <p:sldId id="272" r:id="rId26"/>
    <p:sldId id="267" r:id="rId27"/>
    <p:sldId id="288" r:id="rId28"/>
    <p:sldId id="273" r:id="rId29"/>
    <p:sldId id="268" r:id="rId30"/>
    <p:sldId id="289" r:id="rId31"/>
    <p:sldId id="290" r:id="rId32"/>
    <p:sldId id="269" r:id="rId33"/>
    <p:sldId id="277" r:id="rId34"/>
    <p:sldId id="278" r:id="rId35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8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30001-16F6-4BE7-9716-1D4FAFE868A8}" type="datetimeFigureOut">
              <a:rPr lang="sr-Latn-CS" smtClean="0"/>
              <a:pPr/>
              <a:t>17.5.2015.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E361-E2B9-4118-9045-1D4F5AB0308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30001-16F6-4BE7-9716-1D4FAFE868A8}" type="datetimeFigureOut">
              <a:rPr lang="sr-Latn-CS" smtClean="0"/>
              <a:pPr/>
              <a:t>17.5.2015.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E361-E2B9-4118-9045-1D4F5AB0308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30001-16F6-4BE7-9716-1D4FAFE868A8}" type="datetimeFigureOut">
              <a:rPr lang="sr-Latn-CS" smtClean="0"/>
              <a:pPr/>
              <a:t>17.5.2015.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E361-E2B9-4118-9045-1D4F5AB0308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30001-16F6-4BE7-9716-1D4FAFE868A8}" type="datetimeFigureOut">
              <a:rPr lang="sr-Latn-CS" smtClean="0"/>
              <a:pPr/>
              <a:t>17.5.2015.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E361-E2B9-4118-9045-1D4F5AB0308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30001-16F6-4BE7-9716-1D4FAFE868A8}" type="datetimeFigureOut">
              <a:rPr lang="sr-Latn-CS" smtClean="0"/>
              <a:pPr/>
              <a:t>17.5.2015.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E361-E2B9-4118-9045-1D4F5AB0308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30001-16F6-4BE7-9716-1D4FAFE868A8}" type="datetimeFigureOut">
              <a:rPr lang="sr-Latn-CS" smtClean="0"/>
              <a:pPr/>
              <a:t>17.5.2015.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E361-E2B9-4118-9045-1D4F5AB0308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30001-16F6-4BE7-9716-1D4FAFE868A8}" type="datetimeFigureOut">
              <a:rPr lang="sr-Latn-CS" smtClean="0"/>
              <a:pPr/>
              <a:t>17.5.2015.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E361-E2B9-4118-9045-1D4F5AB0308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30001-16F6-4BE7-9716-1D4FAFE868A8}" type="datetimeFigureOut">
              <a:rPr lang="sr-Latn-CS" smtClean="0"/>
              <a:pPr/>
              <a:t>17.5.2015.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E361-E2B9-4118-9045-1D4F5AB0308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30001-16F6-4BE7-9716-1D4FAFE868A8}" type="datetimeFigureOut">
              <a:rPr lang="sr-Latn-CS" smtClean="0"/>
              <a:pPr/>
              <a:t>17.5.2015.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E361-E2B9-4118-9045-1D4F5AB0308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30001-16F6-4BE7-9716-1D4FAFE868A8}" type="datetimeFigureOut">
              <a:rPr lang="sr-Latn-CS" smtClean="0"/>
              <a:pPr/>
              <a:t>17.5.2015.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E361-E2B9-4118-9045-1D4F5AB0308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30001-16F6-4BE7-9716-1D4FAFE868A8}" type="datetimeFigureOut">
              <a:rPr lang="sr-Latn-CS" smtClean="0"/>
              <a:pPr/>
              <a:t>17.5.2015.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E361-E2B9-4118-9045-1D4F5AB0308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9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30001-16F6-4BE7-9716-1D4FAFE868A8}" type="datetimeFigureOut">
              <a:rPr lang="sr-Latn-CS" smtClean="0"/>
              <a:pPr/>
              <a:t>17.5.2015.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CE361-E2B9-4118-9045-1D4F5AB03087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MEMENTO PRIJATELJSTVA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Projekt učenika 2.a razreda</a:t>
            </a:r>
          </a:p>
          <a:p>
            <a:r>
              <a:rPr lang="hr-HR" dirty="0" smtClean="0"/>
              <a:t>OSNOVNE ŠKOLA BEDEKOVČINA</a:t>
            </a:r>
          </a:p>
          <a:p>
            <a:r>
              <a:rPr lang="hr-HR" dirty="0" err="1" smtClean="0"/>
              <a:t>šk</a:t>
            </a:r>
            <a:r>
              <a:rPr lang="hr-HR" dirty="0" smtClean="0"/>
              <a:t>. godina 2014./ 2015.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F:\DCIM\100OLYMP\PA02016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214422"/>
            <a:ext cx="4857784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F:\DCIM\100OLYMP\PA02016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428628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lika 3" descr="F:\DCIM\100OLYMP\PA02016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183288"/>
            <a:ext cx="4832026" cy="36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     Smijeh je važan dio dječje igre i zabave….</a:t>
            </a:r>
          </a:p>
          <a:p>
            <a:endParaRPr lang="hr-HR" dirty="0" smtClean="0"/>
          </a:p>
          <a:p>
            <a:r>
              <a:rPr lang="hr-HR" dirty="0" smtClean="0"/>
              <a:t>   Smijehom potičemo djecu na veselje u školi, zabavu, sreću…</a:t>
            </a:r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     Što to njih u školi zabavlja i čemu se smiju i vesele pisali su na poruke i stavili  ih na leđa, pa su </a:t>
            </a:r>
            <a:r>
              <a:rPr lang="hr-HR" dirty="0" err="1" smtClean="0"/>
              <a:t>šetajući</a:t>
            </a:r>
            <a:r>
              <a:rPr lang="hr-HR" dirty="0" smtClean="0"/>
              <a:t>  se po razredu čitali poruke smijeha svojih prijatelja…</a:t>
            </a:r>
            <a:endParaRPr lang="hr-HR" dirty="0"/>
          </a:p>
        </p:txBody>
      </p:sp>
      <p:pic>
        <p:nvPicPr>
          <p:cNvPr id="5" name="Rezervirano mjesto sadržaja 4" descr="F:\DCIM\100OLYMP\PA28019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283622"/>
            <a:ext cx="5111750" cy="4217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F:\DCIM\100OLYMP\PA28019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4929222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lika 3" descr="F:\DCIM\100OLYMP\PA28019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928934"/>
            <a:ext cx="4786314" cy="39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F:\DCIM\100OLYMP\PB01019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1142984"/>
            <a:ext cx="4786314" cy="431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Naslov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0" name="Rezervirano mjesto sadržaja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1" name="Rezervirano mjesto teksta 10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hr-HR" dirty="0" smtClean="0"/>
          </a:p>
          <a:p>
            <a:r>
              <a:rPr lang="hr-HR" dirty="0" smtClean="0"/>
              <a:t>  </a:t>
            </a:r>
            <a:r>
              <a:rPr lang="hr-HR" sz="2800" dirty="0" smtClean="0"/>
              <a:t>Nakon što smo govorili o prijateljima iz razreda i njihovoj ulozi u našem životu učenici su napravili knjižicu o prijateljstvu ističući prijateljima zašto je važno da ih imamo</a:t>
            </a:r>
            <a:endParaRPr lang="hr-H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/>
          </a:p>
        </p:txBody>
      </p:sp>
      <p:sp>
        <p:nvSpPr>
          <p:cNvPr id="7" name="Rezervirano mjesto teksta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sz="2000" dirty="0" smtClean="0"/>
          </a:p>
          <a:p>
            <a:r>
              <a:rPr lang="hr-HR" sz="2000" dirty="0" smtClean="0"/>
              <a:t>PRIRODA I DRUŠTVO</a:t>
            </a:r>
          </a:p>
          <a:p>
            <a:r>
              <a:rPr lang="hr-HR" sz="2000" dirty="0" smtClean="0"/>
              <a:t>- Na satovima prirode govorili smo o čovjeku, učili smo o njegovanju tijela ,ali i duha  govoreći kako je čovjek društveno biće i kako u društvu ne uspijeva ako nema prave prijatelje i društvo koje ga podržava</a:t>
            </a:r>
          </a:p>
          <a:p>
            <a:endParaRPr lang="hr-HR" dirty="0"/>
          </a:p>
          <a:p>
            <a:r>
              <a:rPr lang="hr-HR" dirty="0" smtClean="0"/>
              <a:t>  </a:t>
            </a:r>
            <a:endParaRPr lang="hr-HR" dirty="0"/>
          </a:p>
        </p:txBody>
      </p:sp>
      <p:pic>
        <p:nvPicPr>
          <p:cNvPr id="8" name="Slika 7" descr="F:\DCIM\100OLYMP\PA04016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285860"/>
            <a:ext cx="4260522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sz="2400" dirty="0" smtClean="0"/>
              <a:t> GLAZBENA KULTURA</a:t>
            </a:r>
          </a:p>
          <a:p>
            <a:pPr>
              <a:buFontTx/>
              <a:buChar char="-"/>
            </a:pPr>
            <a:r>
              <a:rPr lang="hr-HR" sz="2400" dirty="0" smtClean="0"/>
              <a:t>Na ovim satovima naučili smo pjesmice o neobičnom gradu u kojem se sve događa neobično, plesali smo i pjevali  zajedno  te pokazali kako i glasom i plesom možemo biti složni</a:t>
            </a:r>
          </a:p>
          <a:p>
            <a:endParaRPr lang="hr-HR" dirty="0"/>
          </a:p>
        </p:txBody>
      </p:sp>
      <p:pic>
        <p:nvPicPr>
          <p:cNvPr id="5" name="Rezervirano mjesto sadržaja 4" descr="F:\DCIM\100OLYMP\PA04016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990" y="1040375"/>
            <a:ext cx="4355869" cy="431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hr-HR" sz="2400" dirty="0" smtClean="0"/>
              <a:t> LIKOVNA KULTURA</a:t>
            </a:r>
          </a:p>
          <a:p>
            <a:pPr>
              <a:buFontTx/>
              <a:buChar char="-"/>
            </a:pPr>
            <a:r>
              <a:rPr lang="hr-HR" sz="2400" dirty="0" smtClean="0"/>
              <a:t>sve što se radilo na satovima mi smo to i likovni pokušavali dočarati i  tim radovima ukrašavali smo svoju učionicu i učinili je izvorom novih ideja i ljepote</a:t>
            </a:r>
          </a:p>
          <a:p>
            <a:endParaRPr lang="hr-HR" dirty="0"/>
          </a:p>
        </p:txBody>
      </p:sp>
      <p:pic>
        <p:nvPicPr>
          <p:cNvPr id="5" name="Rezervirano mjesto sadržaja 4" descr="F:\DCIM\100OLYMP\PA04016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5583" y="1040375"/>
            <a:ext cx="4430684" cy="431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teksta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/>
              <a:t> </a:t>
            </a:r>
            <a:r>
              <a:rPr lang="hr-HR" dirty="0" smtClean="0"/>
              <a:t>   </a:t>
            </a:r>
            <a:r>
              <a:rPr lang="hr-HR" sz="2800" dirty="0" smtClean="0"/>
              <a:t>Mi ovdje čitamo svoje poruke koje nam govore  u čemu smo mi najbolji</a:t>
            </a:r>
            <a:endParaRPr lang="hr-HR" sz="2800" dirty="0"/>
          </a:p>
        </p:txBody>
      </p:sp>
      <p:pic>
        <p:nvPicPr>
          <p:cNvPr id="8" name="Slika 7" descr="F:\DCIM\100OLYMP\PB0402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779029" y="1293013"/>
            <a:ext cx="5760720" cy="431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teksta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   </a:t>
            </a:r>
            <a:r>
              <a:rPr lang="hr-HR" sz="2800" dirty="0" smtClean="0"/>
              <a:t>      Važno je da me moji prijatelji svakodnevno trebaju i da o meni razmišljaju …</a:t>
            </a:r>
          </a:p>
          <a:p>
            <a:endParaRPr lang="hr-HR" sz="2800" dirty="0" smtClean="0"/>
          </a:p>
          <a:p>
            <a:endParaRPr lang="hr-HR" sz="2800" dirty="0" smtClean="0"/>
          </a:p>
          <a:p>
            <a:r>
              <a:rPr lang="hr-HR" sz="2800" dirty="0" smtClean="0"/>
              <a:t>       U ove čašice s imenima mi smo svakodnevno pisali poruke  svojim prijateljima …</a:t>
            </a:r>
            <a:endParaRPr lang="hr-HR" sz="2800" dirty="0"/>
          </a:p>
        </p:txBody>
      </p:sp>
      <p:pic>
        <p:nvPicPr>
          <p:cNvPr id="8" name="Rezervirano mjesto sadržaja 7" descr="F:\DCIM\100OLYMP\PB01019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989974" y="1122334"/>
            <a:ext cx="5103269" cy="4939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CILJ PROJEKTA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dirty="0"/>
              <a:t> </a:t>
            </a:r>
            <a:r>
              <a:rPr lang="hr-HR" sz="2400" dirty="0" smtClean="0"/>
              <a:t>Kroz različite aktivnosti poticati učenike na razmišljanje o prijateljstvu i što ono znači u našem životu</a:t>
            </a:r>
          </a:p>
          <a:p>
            <a:endParaRPr lang="hr-HR" sz="2400" dirty="0" smtClean="0"/>
          </a:p>
          <a:p>
            <a:r>
              <a:rPr lang="hr-HR" sz="2400" dirty="0" smtClean="0"/>
              <a:t>Vrijeme ostvarivanja: od 7.travnja do 15.svibnja  2015.</a:t>
            </a:r>
          </a:p>
        </p:txBody>
      </p:sp>
      <p:pic>
        <p:nvPicPr>
          <p:cNvPr id="5" name="Rezervirano mjesto sadržaja 4" descr="F:\DCIM\100OLYMP\PB06020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432965" y="1567639"/>
            <a:ext cx="5111750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teksta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hr-HR" dirty="0" smtClean="0"/>
          </a:p>
          <a:p>
            <a:r>
              <a:rPr lang="hr-HR" dirty="0"/>
              <a:t> </a:t>
            </a:r>
            <a:r>
              <a:rPr lang="hr-HR" dirty="0" smtClean="0"/>
              <a:t>  </a:t>
            </a:r>
            <a:r>
              <a:rPr lang="hr-HR" sz="2000" dirty="0" smtClean="0"/>
              <a:t>SRO</a:t>
            </a:r>
          </a:p>
          <a:p>
            <a:r>
              <a:rPr lang="hr-HR" sz="2000" dirty="0" smtClean="0"/>
              <a:t>-svi satovi razrednog odjela bili  su podređeni temi o prijateljstvu…</a:t>
            </a:r>
          </a:p>
          <a:p>
            <a:r>
              <a:rPr lang="hr-HR" sz="2000" dirty="0" smtClean="0"/>
              <a:t>-na njima smo ostvarili 4 radionice i jednu završnu koja je sve ove radionice ujedinila</a:t>
            </a:r>
          </a:p>
        </p:txBody>
      </p:sp>
      <p:pic>
        <p:nvPicPr>
          <p:cNvPr id="8" name="Rezervirano mjesto sadržaja 7" descr="F:\DCIM\100OLYMP\PA04016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142852"/>
            <a:ext cx="439737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lika 8" descr="F:\DCIM\100OLYMP\PA04017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571876"/>
            <a:ext cx="404620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342900" indent="-342900">
              <a:buAutoNum type="arabicPeriod"/>
            </a:pPr>
            <a:r>
              <a:rPr lang="hr-HR" sz="1800" dirty="0" smtClean="0"/>
              <a:t>RADIONICA</a:t>
            </a:r>
          </a:p>
          <a:p>
            <a:pPr marL="342900" indent="-342900"/>
            <a:r>
              <a:rPr lang="hr-HR" sz="1800" dirty="0" smtClean="0"/>
              <a:t>        PRIHVAĆANJE</a:t>
            </a:r>
          </a:p>
          <a:p>
            <a:r>
              <a:rPr lang="hr-HR" sz="1800" dirty="0" smtClean="0"/>
              <a:t>CILJ: </a:t>
            </a:r>
          </a:p>
          <a:p>
            <a:r>
              <a:rPr lang="hr-HR" sz="1800" dirty="0" smtClean="0"/>
              <a:t> razvijati svijest, toleranciju, empatiju i senzibilitet za osobe s posebnim potrebama, prepoznati jednakovrijednost ljudi bez obzira na različitosti, poticati učenike na suradnju, pružanje pomoći i aktivnije sudjelovanje u društvenim odnosima s osobama s posebnim potrebama, poticati razvoj etičkih stavova i ponašanja</a:t>
            </a:r>
            <a:endParaRPr lang="hr-HR" sz="1800" dirty="0"/>
          </a:p>
        </p:txBody>
      </p:sp>
      <p:pic>
        <p:nvPicPr>
          <p:cNvPr id="5" name="Rezervirano mjesto sadržaja 4" descr="F:\DCIM\100OLYMP\PA04017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0"/>
            <a:ext cx="4072191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lika 5" descr="F:\DCIM\100OLYMP\PA0401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357562"/>
            <a:ext cx="3903332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 smtClean="0"/>
              <a:t> ,</a:t>
            </a:r>
            <a:r>
              <a:rPr lang="hr-HR" sz="2000" dirty="0" smtClean="0"/>
              <a:t> poticati razvoj etičkih stavova i ponašanja - razvijanje vlastitih sustava socijalnih vrijednosti, poticati učenike na preuzimanje odgovornosti za vlastite postupke, razvijati kritičko promišljanje, oblikovati ispravne stavove o pravima pojedinaca</a:t>
            </a:r>
            <a:endParaRPr lang="hr-HR" sz="2000" dirty="0"/>
          </a:p>
        </p:txBody>
      </p:sp>
      <p:pic>
        <p:nvPicPr>
          <p:cNvPr id="5" name="Rezervirano mjesto sadržaja 4" descr="F:\DCIM\100OLYMP\PA04017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142852"/>
            <a:ext cx="4072971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lika 5" descr="F:\DCIM\100OLYMP\PA04017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571876"/>
            <a:ext cx="4714876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teksta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hr-HR" dirty="0" smtClean="0"/>
          </a:p>
          <a:p>
            <a:r>
              <a:rPr lang="hr-HR" sz="2000" dirty="0"/>
              <a:t> </a:t>
            </a:r>
            <a:r>
              <a:rPr lang="hr-HR" sz="2000" dirty="0" smtClean="0"/>
              <a:t>    2. RADIONICA</a:t>
            </a:r>
          </a:p>
          <a:p>
            <a:r>
              <a:rPr lang="hr-HR" sz="2000" dirty="0"/>
              <a:t> </a:t>
            </a:r>
            <a:r>
              <a:rPr lang="hr-HR" sz="2000" dirty="0" smtClean="0"/>
              <a:t>        UHVATI- DODAJ</a:t>
            </a:r>
          </a:p>
          <a:p>
            <a:r>
              <a:rPr lang="hr-HR" sz="2000" dirty="0" smtClean="0"/>
              <a:t>Cilj: </a:t>
            </a:r>
            <a:endParaRPr lang="hr-HR" sz="2000" dirty="0"/>
          </a:p>
          <a:p>
            <a:r>
              <a:rPr lang="hr-HR" sz="2000" dirty="0"/>
              <a:t> Tijekom ove radionice učenici </a:t>
            </a:r>
            <a:r>
              <a:rPr lang="hr-HR" sz="2000" dirty="0" smtClean="0"/>
              <a:t> su  osvijestili  </a:t>
            </a:r>
            <a:r>
              <a:rPr lang="hr-HR" sz="2000" dirty="0"/>
              <a:t>neka od najvažnijih prava i obveza koje imaju kao </a:t>
            </a:r>
            <a:r>
              <a:rPr lang="hr-HR" sz="2000" dirty="0" smtClean="0"/>
              <a:t>učenici </a:t>
            </a:r>
            <a:r>
              <a:rPr lang="hr-HR" sz="2000" dirty="0"/>
              <a:t>i ponašat će se u skladu s njima, </a:t>
            </a:r>
            <a:r>
              <a:rPr lang="hr-HR" sz="2000" dirty="0" smtClean="0"/>
              <a:t>opisivali su </a:t>
            </a:r>
            <a:r>
              <a:rPr lang="hr-HR" sz="2000" dirty="0"/>
              <a:t>da prava i obveze koje imaju kao učenici jednako pripadaju svakome drugom učeniku bez obzira na spol, nacionalnu ili vjersku pripadnost, sposobnosti i imovinsko stanje. </a:t>
            </a:r>
            <a:endParaRPr lang="hr-HR" sz="2000" dirty="0" smtClean="0"/>
          </a:p>
        </p:txBody>
      </p:sp>
      <p:pic>
        <p:nvPicPr>
          <p:cNvPr id="8" name="Rezervirano mjesto sadržaja 7" descr="F:\DCIM\100OLYMP\PA11018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1"/>
            <a:ext cx="4540246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lika 8" descr="F:\DCIM\100OLYMP\PA1101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214686"/>
            <a:ext cx="4117646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Istovremeno će razumjeti važnost održavanja osobne higijene, opisivati neke postupke za očuvanje prostora, predmeta i okoliša, pokazivati odgovornost za održavanje čistoće u razredu</a:t>
            </a:r>
            <a:endParaRPr lang="hr-HR" sz="2000" dirty="0"/>
          </a:p>
        </p:txBody>
      </p:sp>
      <p:pic>
        <p:nvPicPr>
          <p:cNvPr id="5" name="Rezervirano mjesto sadržaja 4" descr="F:\DCIM\100OLYMP\PA11018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42853"/>
            <a:ext cx="418305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lika 5" descr="F:\DCIM\100OLYMP\PA11018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643314"/>
            <a:ext cx="4143372" cy="303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F:\DCIM\100OLYMP\PA11018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3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lika 5" descr="F:\DCIM\100OLYMP\PA11018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28868"/>
            <a:ext cx="4572000" cy="39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teksta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      3. RADIONICA</a:t>
            </a:r>
          </a:p>
          <a:p>
            <a:r>
              <a:rPr lang="hr-HR" sz="2000" dirty="0"/>
              <a:t> </a:t>
            </a:r>
            <a:r>
              <a:rPr lang="hr-HR" sz="2000" dirty="0" smtClean="0"/>
              <a:t>   JA SAM BRIŽNO BIĆE</a:t>
            </a:r>
          </a:p>
          <a:p>
            <a:endParaRPr lang="hr-HR" sz="2000" dirty="0"/>
          </a:p>
          <a:p>
            <a:r>
              <a:rPr lang="hr-HR" sz="2000" dirty="0" smtClean="0"/>
              <a:t>CILJ:</a:t>
            </a:r>
            <a:endParaRPr lang="hr-HR" sz="2000" dirty="0"/>
          </a:p>
          <a:p>
            <a:r>
              <a:rPr lang="vi-VN" sz="2000" dirty="0"/>
              <a:t> osvijestiti pozitivne i negativne oblike ponašanja; istražiti kako postići sporazum o određenim oblicima ponašanja </a:t>
            </a:r>
            <a:endParaRPr lang="hr-HR" sz="2000" dirty="0"/>
          </a:p>
        </p:txBody>
      </p:sp>
      <p:pic>
        <p:nvPicPr>
          <p:cNvPr id="8" name="Rezervirano mjesto sadržaja 7" descr="F:\DCIM\100OLYMP\PA18018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1285860"/>
            <a:ext cx="5111750" cy="3831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F:\DCIM\100OLYMP\PA18018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464347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ka 2" descr="F:\DCIM\100OLYMP\PA18018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928934"/>
            <a:ext cx="4760588" cy="39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4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F:\DCIM\100OLYMP\PA18019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00628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lika 5" descr="F:\DCIM\100OLYMP\PA18019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928934"/>
            <a:ext cx="4786314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endParaRPr lang="hr-HR" dirty="0" smtClean="0"/>
          </a:p>
          <a:p>
            <a:r>
              <a:rPr lang="hr-HR" dirty="0"/>
              <a:t> </a:t>
            </a:r>
            <a:r>
              <a:rPr lang="hr-HR" dirty="0" smtClean="0"/>
              <a:t>  4</a:t>
            </a:r>
            <a:r>
              <a:rPr lang="hr-HR" sz="2000" dirty="0" smtClean="0"/>
              <a:t>. RADIONICA</a:t>
            </a:r>
          </a:p>
          <a:p>
            <a:r>
              <a:rPr lang="hr-HR" sz="2000" dirty="0"/>
              <a:t> </a:t>
            </a:r>
            <a:r>
              <a:rPr lang="hr-HR" sz="2000" dirty="0" smtClean="0"/>
              <a:t> POŠTUJEMO LI RAZLIKE MEĐU NAMA</a:t>
            </a:r>
          </a:p>
          <a:p>
            <a:r>
              <a:rPr lang="hr-HR" sz="2000" dirty="0" smtClean="0"/>
              <a:t>CILJ:</a:t>
            </a:r>
            <a:endParaRPr lang="hr-HR" sz="2000" dirty="0"/>
          </a:p>
          <a:p>
            <a:r>
              <a:rPr lang="hr-HR" sz="2000" dirty="0"/>
              <a:t> razvijati osvijestiti činjenicu da često nenamjerno kršimo ljudska prava i neravnopravno se odnosimo prema vršnjacima, podliježemo predrasudama i prihvaćamo loše društvene navike kao nešto što se podrazumijeva </a:t>
            </a:r>
            <a:endParaRPr lang="hr-HR" sz="2000" dirty="0" smtClean="0"/>
          </a:p>
          <a:p>
            <a:endParaRPr lang="hr-HR" dirty="0" smtClean="0"/>
          </a:p>
          <a:p>
            <a:endParaRPr lang="hr-HR" dirty="0" smtClean="0"/>
          </a:p>
        </p:txBody>
      </p:sp>
      <p:pic>
        <p:nvPicPr>
          <p:cNvPr id="5" name="Rezervirano mjesto sadržaja 4" descr="F:\DCIM\100OLYMP\PA04017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1571612"/>
            <a:ext cx="511175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b="1" i="1" dirty="0" smtClean="0"/>
          </a:p>
          <a:p>
            <a:endParaRPr lang="hr-HR" b="1" i="1" dirty="0" smtClean="0"/>
          </a:p>
          <a:p>
            <a:r>
              <a:rPr lang="hr-HR" b="1" i="1" dirty="0" smtClean="0"/>
              <a:t>1. ŽIVOTNO - PRAKTIČNE RADNE AKTIVNOSTI:</a:t>
            </a:r>
          </a:p>
          <a:p>
            <a:r>
              <a:rPr lang="hr-HR" b="1" i="1" dirty="0" smtClean="0"/>
              <a:t>  </a:t>
            </a:r>
            <a:r>
              <a:rPr lang="hr-HR" dirty="0" smtClean="0"/>
              <a:t>„</a:t>
            </a:r>
            <a:r>
              <a:rPr lang="hr-HR" sz="1800" dirty="0" smtClean="0"/>
              <a:t>Ja se dogovaram“ o tijeku našeg rada</a:t>
            </a:r>
            <a:br>
              <a:rPr lang="hr-HR" sz="1800" dirty="0" smtClean="0"/>
            </a:br>
            <a:r>
              <a:rPr lang="hr-HR" sz="1800" dirty="0" smtClean="0"/>
              <a:t>„Ja pomažem“ drugima u radu</a:t>
            </a:r>
            <a:br>
              <a:rPr lang="hr-HR" sz="1800" dirty="0" smtClean="0"/>
            </a:br>
            <a:r>
              <a:rPr lang="hr-HR" sz="1800" dirty="0" smtClean="0"/>
              <a:t>„Ja mogu i znam“ pronaći, izdvojiti, lijepo napisati i oslikati izreku o prijateljstvu</a:t>
            </a:r>
            <a:br>
              <a:rPr lang="hr-HR" sz="1800" dirty="0" smtClean="0"/>
            </a:br>
            <a:r>
              <a:rPr lang="hr-HR" sz="1800" dirty="0" smtClean="0"/>
              <a:t>„Ja stvaram“ svoju izreku o prijateljstvu</a:t>
            </a:r>
            <a:br>
              <a:rPr lang="hr-HR" sz="1800" dirty="0" smtClean="0"/>
            </a:br>
            <a:r>
              <a:rPr lang="hr-HR" sz="1800" dirty="0" smtClean="0"/>
              <a:t>„Ja sam važan i jedinstven“ jer bez mog uratka “</a:t>
            </a:r>
            <a:r>
              <a:rPr lang="hr-HR" sz="1800" dirty="0" err="1" smtClean="0"/>
              <a:t>memento</a:t>
            </a:r>
            <a:r>
              <a:rPr lang="hr-HR" sz="1800" dirty="0" smtClean="0"/>
              <a:t>“ nije gotov</a:t>
            </a:r>
          </a:p>
          <a:p>
            <a:endParaRPr lang="hr-HR" dirty="0"/>
          </a:p>
        </p:txBody>
      </p:sp>
      <p:pic>
        <p:nvPicPr>
          <p:cNvPr id="5" name="Rezervirano mjesto sadržaja 4" descr="F:\DCIM\100OLYMP\PB06020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928670"/>
            <a:ext cx="511175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  <a:p>
            <a:r>
              <a:rPr lang="hr-HR" sz="2400" dirty="0" smtClean="0"/>
              <a:t>Na kraju svake </a:t>
            </a:r>
          </a:p>
          <a:p>
            <a:r>
              <a:rPr lang="hr-HR" sz="2400" dirty="0" smtClean="0"/>
              <a:t>radionice pisali smo na svoj plakat pravilo koje smo naučili iz te radionice</a:t>
            </a:r>
          </a:p>
          <a:p>
            <a:endParaRPr lang="hr-HR" dirty="0"/>
          </a:p>
        </p:txBody>
      </p:sp>
      <p:pic>
        <p:nvPicPr>
          <p:cNvPr id="5" name="Rezervirano mjesto sadržaja 4" descr="F:\DCIM\100OLYMP\PA18019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283622"/>
            <a:ext cx="5111750" cy="3831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zervirano mjesto sadržaja 8" descr="F:\DCIM\100OLYMP\PB060207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21571" y="607199"/>
            <a:ext cx="5786478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teksta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/>
              <a:t> </a:t>
            </a:r>
            <a:r>
              <a:rPr lang="hr-HR" dirty="0" smtClean="0"/>
              <a:t>  ZAVRŠNA RADIONICA</a:t>
            </a:r>
          </a:p>
          <a:p>
            <a:endParaRPr lang="hr-HR" dirty="0"/>
          </a:p>
          <a:p>
            <a:r>
              <a:rPr lang="it-IT" dirty="0"/>
              <a:t> - </a:t>
            </a:r>
            <a:r>
              <a:rPr lang="it-IT" dirty="0" err="1" smtClean="0"/>
              <a:t>ponovi</a:t>
            </a:r>
            <a:r>
              <a:rPr lang="hr-HR" dirty="0" smtClean="0"/>
              <a:t>li smo </a:t>
            </a:r>
            <a:r>
              <a:rPr lang="it-IT" dirty="0" smtClean="0"/>
              <a:t> </a:t>
            </a:r>
            <a:r>
              <a:rPr lang="it-IT" dirty="0" err="1" smtClean="0"/>
              <a:t>sve</a:t>
            </a:r>
            <a:r>
              <a:rPr lang="hr-HR" dirty="0" smtClean="0"/>
              <a:t> </a:t>
            </a:r>
            <a:r>
              <a:rPr lang="it-IT" dirty="0" smtClean="0"/>
              <a:t> </a:t>
            </a:r>
            <a:r>
              <a:rPr lang="it-IT" dirty="0" err="1" smtClean="0"/>
              <a:t>radionice</a:t>
            </a:r>
            <a:r>
              <a:rPr lang="hr-HR" dirty="0" smtClean="0"/>
              <a:t> </a:t>
            </a:r>
            <a:r>
              <a:rPr lang="it-IT" dirty="0" smtClean="0"/>
              <a:t> </a:t>
            </a:r>
            <a:r>
              <a:rPr lang="it-IT" dirty="0" err="1" smtClean="0"/>
              <a:t>koje</a:t>
            </a:r>
            <a:r>
              <a:rPr lang="hr-HR" dirty="0" smtClean="0"/>
              <a:t> </a:t>
            </a:r>
            <a:r>
              <a:rPr lang="it-IT" dirty="0" smtClean="0"/>
              <a:t> </a:t>
            </a:r>
            <a:r>
              <a:rPr lang="it-IT" dirty="0"/>
              <a:t>su </a:t>
            </a:r>
            <a:r>
              <a:rPr lang="it-IT" dirty="0" err="1"/>
              <a:t>učenici</a:t>
            </a:r>
            <a:r>
              <a:rPr lang="it-IT" dirty="0"/>
              <a:t> </a:t>
            </a:r>
            <a:r>
              <a:rPr lang="hr-HR" dirty="0" smtClean="0"/>
              <a:t> </a:t>
            </a:r>
            <a:r>
              <a:rPr lang="it-IT" dirty="0" smtClean="0"/>
              <a:t>prošli</a:t>
            </a:r>
            <a:r>
              <a:rPr lang="it-IT" dirty="0"/>
              <a:t>. </a:t>
            </a:r>
          </a:p>
          <a:p>
            <a:r>
              <a:rPr lang="hr-HR" dirty="0"/>
              <a:t>- </a:t>
            </a:r>
            <a:r>
              <a:rPr lang="hr-HR" dirty="0" smtClean="0"/>
              <a:t>istaknuli smo najznačajnije </a:t>
            </a:r>
            <a:r>
              <a:rPr lang="hr-HR" dirty="0"/>
              <a:t>(ciljeve) što su zapamtili </a:t>
            </a:r>
          </a:p>
          <a:p>
            <a:pPr>
              <a:buFontTx/>
              <a:buChar char="-"/>
            </a:pPr>
            <a:r>
              <a:rPr lang="hr-HR" dirty="0" smtClean="0"/>
              <a:t> čitali smo pravila prijateljstva koja su nastala kada smo imali radionice o prijateljstvu </a:t>
            </a:r>
          </a:p>
          <a:p>
            <a:pPr>
              <a:buFontTx/>
              <a:buChar char="-"/>
            </a:pPr>
            <a:endParaRPr lang="hr-HR" dirty="0" smtClean="0"/>
          </a:p>
          <a:p>
            <a:pPr>
              <a:buFontTx/>
              <a:buChar char="-"/>
            </a:pPr>
            <a:endParaRPr lang="hr-HR" dirty="0"/>
          </a:p>
          <a:p>
            <a:pPr>
              <a:buFontTx/>
              <a:buChar char="-"/>
            </a:pPr>
            <a:r>
              <a:rPr lang="hr-HR" dirty="0" smtClean="0"/>
              <a:t>Po završetku svake radionice učenici su ispunjavali evaluacijske  listiće  koje smo  sada  na zadnjoj radionici  objedinili u jednu knjižicu za svakog učenika i nazvali je </a:t>
            </a:r>
            <a:r>
              <a:rPr lang="hr-HR" dirty="0" err="1" smtClean="0"/>
              <a:t>Memento</a:t>
            </a:r>
            <a:r>
              <a:rPr lang="hr-HR" dirty="0" smtClean="0"/>
              <a:t> prijateljstva</a:t>
            </a:r>
            <a:endParaRPr lang="hr-HR" dirty="0"/>
          </a:p>
        </p:txBody>
      </p:sp>
      <p:pic>
        <p:nvPicPr>
          <p:cNvPr id="10" name="Slika 9" descr="F:\DCIM\100OLYMP\PB0602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1500174"/>
            <a:ext cx="4643470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zervirano mjesto sadržaja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           </a:t>
            </a:r>
            <a:r>
              <a:rPr lang="hr-HR" sz="2400" dirty="0" smtClean="0"/>
              <a:t>JABUKA   JE  </a:t>
            </a:r>
          </a:p>
          <a:p>
            <a:r>
              <a:rPr lang="hr-HR" sz="2400" dirty="0" smtClean="0"/>
              <a:t> ZDRAVA   HRANA</a:t>
            </a:r>
          </a:p>
          <a:p>
            <a:r>
              <a:rPr lang="hr-HR" sz="2400" dirty="0" smtClean="0"/>
              <a:t>       ZA  TIJELO  </a:t>
            </a:r>
          </a:p>
          <a:p>
            <a:endParaRPr lang="hr-HR" sz="2400" dirty="0" smtClean="0"/>
          </a:p>
          <a:p>
            <a:r>
              <a:rPr lang="hr-HR" sz="2400" dirty="0" smtClean="0"/>
              <a:t>      PRIJATELJSTVO </a:t>
            </a:r>
          </a:p>
          <a:p>
            <a:r>
              <a:rPr lang="hr-HR" sz="2400" dirty="0" smtClean="0"/>
              <a:t>JE   ZDRAVA  HRANA</a:t>
            </a:r>
          </a:p>
          <a:p>
            <a:r>
              <a:rPr lang="hr-HR" sz="2400" dirty="0" smtClean="0"/>
              <a:t>       ZA    DUŠU</a:t>
            </a:r>
            <a:endParaRPr lang="hr-HR" sz="2400" dirty="0"/>
          </a:p>
        </p:txBody>
      </p:sp>
      <p:pic>
        <p:nvPicPr>
          <p:cNvPr id="5" name="Rezervirano mjesto sadržaja 4" descr="F:\DCIM\100OLYMP\PB08020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575050" y="1283622"/>
            <a:ext cx="5111750" cy="3831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F:\DCIM\100OLYMP\PB0802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98797" y="535761"/>
            <a:ext cx="5760720" cy="5786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dirty="0"/>
              <a:t> </a:t>
            </a:r>
            <a:r>
              <a:rPr lang="hr-HR" sz="1800" b="1" i="1" dirty="0"/>
              <a:t>2.  RAZNOVRSNE IGRE I AKTIVNOSTI </a:t>
            </a:r>
            <a:r>
              <a:rPr lang="hr-HR" sz="1800" b="1" i="1" dirty="0" smtClean="0"/>
              <a:t> </a:t>
            </a:r>
            <a:r>
              <a:rPr lang="hr-HR" sz="1800" b="1" i="1" dirty="0"/>
              <a:t>KRETANJEM</a:t>
            </a:r>
            <a:r>
              <a:rPr lang="hr-HR" sz="1800" b="1" i="1" dirty="0" smtClean="0"/>
              <a:t>:</a:t>
            </a:r>
          </a:p>
          <a:p>
            <a:r>
              <a:rPr lang="hr-HR" sz="2000" b="1" i="1" dirty="0"/>
              <a:t> </a:t>
            </a:r>
            <a:r>
              <a:rPr lang="hr-HR" sz="2000" b="1" i="1" dirty="0" smtClean="0"/>
              <a:t> -kako pomoći prijatelju</a:t>
            </a:r>
          </a:p>
          <a:p>
            <a:pPr>
              <a:buFontTx/>
              <a:buChar char="-"/>
            </a:pPr>
            <a:r>
              <a:rPr lang="hr-HR" sz="2000" b="1" i="1" dirty="0" smtClean="0"/>
              <a:t>pronaći ću svoj par za ostvarenje zadatka</a:t>
            </a:r>
          </a:p>
          <a:p>
            <a:pPr>
              <a:buFontTx/>
              <a:buChar char="-"/>
            </a:pPr>
            <a:r>
              <a:rPr lang="hr-HR" sz="2000" b="1" i="1" dirty="0" smtClean="0"/>
              <a:t>- što to pišu moji prijatelji ….</a:t>
            </a:r>
          </a:p>
          <a:p>
            <a:r>
              <a:rPr lang="hr-HR" b="1" i="1" dirty="0"/>
              <a:t> </a:t>
            </a:r>
            <a:r>
              <a:rPr lang="hr-HR" b="1" i="1" dirty="0" smtClean="0"/>
              <a:t> </a:t>
            </a:r>
            <a:endParaRPr lang="hr-HR" dirty="0"/>
          </a:p>
        </p:txBody>
      </p:sp>
      <p:pic>
        <p:nvPicPr>
          <p:cNvPr id="5" name="Rezervirano mjesto sadržaja 4" descr="F:\DCIM\100OLYMP\PA11018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1714488"/>
            <a:ext cx="5111750" cy="3831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teksta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sz="2000" b="1" i="1" dirty="0" smtClean="0"/>
              <a:t>3. </a:t>
            </a:r>
            <a:r>
              <a:rPr lang="hr-HR" sz="2000" b="1" i="1" dirty="0"/>
              <a:t>UMJETNIČKE AKTIVNOSTI:</a:t>
            </a:r>
            <a:br>
              <a:rPr lang="hr-HR" sz="2000" b="1" i="1" dirty="0"/>
            </a:br>
            <a:r>
              <a:rPr lang="hr-HR" sz="2000" dirty="0"/>
              <a:t> - čitamo zajedno književno - umjetničke </a:t>
            </a:r>
            <a:r>
              <a:rPr lang="hr-HR" sz="2000" dirty="0" smtClean="0"/>
              <a:t>tekstove</a:t>
            </a:r>
          </a:p>
          <a:p>
            <a:pPr>
              <a:buFontTx/>
              <a:buChar char="-"/>
            </a:pPr>
            <a:r>
              <a:rPr lang="hr-HR" sz="2000" dirty="0" smtClean="0"/>
              <a:t>zajednički stvaramo nove priče i nove završetke</a:t>
            </a:r>
            <a:r>
              <a:rPr lang="hr-HR" sz="2000" dirty="0"/>
              <a:t>  </a:t>
            </a:r>
            <a:endParaRPr lang="hr-HR" sz="2000" dirty="0" smtClean="0"/>
          </a:p>
          <a:p>
            <a:pPr>
              <a:buFontTx/>
              <a:buChar char="-"/>
            </a:pPr>
            <a:r>
              <a:rPr lang="hr-HR" sz="2000" dirty="0" smtClean="0"/>
              <a:t>gledali smo dječju kazališnu predstavu Mala vještica s </a:t>
            </a:r>
            <a:r>
              <a:rPr lang="hr-HR" sz="2000" dirty="0"/>
              <a:t>tematikom prijateljstva</a:t>
            </a:r>
            <a:endParaRPr lang="hr-HR" sz="2000" dirty="0" smtClean="0"/>
          </a:p>
          <a:p>
            <a:pPr>
              <a:buFontTx/>
              <a:buChar char="-"/>
            </a:pPr>
            <a:endParaRPr lang="hr-HR" dirty="0" smtClean="0"/>
          </a:p>
        </p:txBody>
      </p:sp>
      <p:pic>
        <p:nvPicPr>
          <p:cNvPr id="8" name="Rezervirano mjesto sadržaja 7" descr="F:\DCIM\100OLYMP\PA04017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1357298"/>
            <a:ext cx="5111750" cy="3831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Tx/>
              <a:buChar char="-"/>
            </a:pPr>
            <a:endParaRPr lang="hr-HR" b="1" i="1" dirty="0" smtClean="0"/>
          </a:p>
          <a:p>
            <a:pPr>
              <a:buFontTx/>
              <a:buChar char="-"/>
            </a:pPr>
            <a:endParaRPr lang="hr-HR" b="1" i="1" dirty="0" smtClean="0"/>
          </a:p>
          <a:p>
            <a:pPr>
              <a:buFontTx/>
              <a:buChar char="-"/>
            </a:pPr>
            <a:endParaRPr lang="hr-HR" b="1" i="1" dirty="0" smtClean="0"/>
          </a:p>
          <a:p>
            <a:pPr>
              <a:buFontTx/>
              <a:buChar char="-"/>
            </a:pPr>
            <a:r>
              <a:rPr lang="hr-HR" sz="2000" b="1" i="1" dirty="0" smtClean="0"/>
              <a:t>5. IZRAŽAVANJE I STVARANJE: </a:t>
            </a:r>
          </a:p>
          <a:p>
            <a:pPr>
              <a:buFontTx/>
              <a:buChar char="-"/>
            </a:pPr>
            <a:r>
              <a:rPr lang="hr-HR" sz="2000" dirty="0" smtClean="0"/>
              <a:t>- razvoj kreativnosti</a:t>
            </a:r>
          </a:p>
          <a:p>
            <a:pPr>
              <a:buFontTx/>
              <a:buChar char="-"/>
            </a:pPr>
            <a:r>
              <a:rPr lang="it-IT" sz="2000" dirty="0" smtClean="0"/>
              <a:t>- </a:t>
            </a:r>
            <a:r>
              <a:rPr lang="it-IT" sz="2000" dirty="0" err="1" smtClean="0"/>
              <a:t>dogovaramo</a:t>
            </a:r>
            <a:r>
              <a:rPr lang="it-IT" sz="2000" dirty="0" smtClean="0"/>
              <a:t> se i </a:t>
            </a:r>
            <a:r>
              <a:rPr lang="it-IT" sz="2000" dirty="0" err="1" smtClean="0"/>
              <a:t>uređujemo</a:t>
            </a:r>
            <a:r>
              <a:rPr lang="it-IT" sz="2000" dirty="0" smtClean="0"/>
              <a:t> </a:t>
            </a:r>
            <a:r>
              <a:rPr lang="it-IT" sz="2000" dirty="0" err="1" smtClean="0"/>
              <a:t>učionicu</a:t>
            </a:r>
            <a:endParaRPr lang="hr-HR" sz="2000" dirty="0" smtClean="0"/>
          </a:p>
          <a:p>
            <a:pPr>
              <a:buFontTx/>
              <a:buChar char="-"/>
            </a:pPr>
            <a:r>
              <a:rPr lang="vi-VN" sz="2000" dirty="0" smtClean="0"/>
              <a:t> izrađivanje plakata: „ </a:t>
            </a:r>
            <a:r>
              <a:rPr lang="hr-HR" sz="2000" dirty="0" smtClean="0"/>
              <a:t>Pravila prijateljstva</a:t>
            </a:r>
            <a:r>
              <a:rPr lang="vi-VN" sz="2000" dirty="0" smtClean="0"/>
              <a:t>“</a:t>
            </a:r>
            <a:br>
              <a:rPr lang="vi-VN" sz="2000" dirty="0" smtClean="0"/>
            </a:br>
            <a:r>
              <a:rPr lang="hr-HR" sz="2000" dirty="0" smtClean="0"/>
              <a:t>  -osmisliti svoju rečenicu o prijateljstvu</a:t>
            </a:r>
          </a:p>
          <a:p>
            <a:pPr>
              <a:buFontTx/>
              <a:buChar char="-"/>
            </a:pPr>
            <a:r>
              <a:rPr lang="hr-HR" sz="2000" dirty="0" smtClean="0"/>
              <a:t> naše mišljenje o prijatelju napisati u poruci</a:t>
            </a:r>
          </a:p>
          <a:p>
            <a:endParaRPr lang="hr-HR" dirty="0"/>
          </a:p>
        </p:txBody>
      </p:sp>
      <p:pic>
        <p:nvPicPr>
          <p:cNvPr id="5" name="Rezervirano mjesto sadržaja 4" descr="F:\DCIM\100OLYMP\PA11018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14291"/>
            <a:ext cx="404018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lika 5" descr="F:\DCIM\100OLYMP\PA11017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3857628"/>
            <a:ext cx="442915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teksta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hr-HR" sz="1800" b="1" i="1" dirty="0"/>
              <a:t>6. ISTRAŽIVAČKO - SPOZNAJNE </a:t>
            </a:r>
            <a:r>
              <a:rPr lang="hr-HR" sz="1800" b="1" i="1" dirty="0" smtClean="0"/>
              <a:t>AKTIVNOSTI:</a:t>
            </a:r>
          </a:p>
          <a:p>
            <a:endParaRPr lang="hr-HR" sz="1800" b="1" i="1" dirty="0"/>
          </a:p>
          <a:p>
            <a:r>
              <a:rPr lang="vi-VN" sz="1800" dirty="0"/>
              <a:t>- njihov osnovni cilj je razvoj kritičkog </a:t>
            </a:r>
            <a:r>
              <a:rPr lang="vi-VN" sz="1800" dirty="0" smtClean="0"/>
              <a:t>mišljenja</a:t>
            </a:r>
            <a:br>
              <a:rPr lang="vi-VN" sz="1800" dirty="0" smtClean="0"/>
            </a:br>
            <a:r>
              <a:rPr lang="vi-VN" sz="1800" dirty="0"/>
              <a:t>- sakupljanje mudrih izreka, narodnih poslovica</a:t>
            </a:r>
            <a:r>
              <a:rPr lang="vi-VN" sz="1800" dirty="0" smtClean="0"/>
              <a:t/>
            </a:r>
            <a:br>
              <a:rPr lang="vi-VN" sz="1800" dirty="0" smtClean="0"/>
            </a:br>
            <a:r>
              <a:rPr lang="vi-VN" sz="1800" dirty="0"/>
              <a:t>- redovito korištenje nastavne tehnike „suradnička rasprava“ u problematičnim situacijama</a:t>
            </a:r>
            <a:endParaRPr lang="hr-HR" sz="1800" dirty="0"/>
          </a:p>
        </p:txBody>
      </p:sp>
      <p:pic>
        <p:nvPicPr>
          <p:cNvPr id="8" name="Rezervirano mjesto sadržaja 7" descr="F:\DCIM\100OLYMP\PA18019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214291"/>
            <a:ext cx="454024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Slika 9" descr="F:\DCIM\100OLYMP\PA18019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3643314"/>
            <a:ext cx="4474836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teksta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hr-HR" dirty="0" smtClean="0"/>
          </a:p>
          <a:p>
            <a:r>
              <a:rPr lang="hr-HR" dirty="0"/>
              <a:t> </a:t>
            </a:r>
            <a:r>
              <a:rPr lang="hr-HR" dirty="0" smtClean="0"/>
              <a:t> Sve ove aktivnosti odvijale su se kroz redovnu nastavu:</a:t>
            </a:r>
          </a:p>
          <a:p>
            <a:pPr>
              <a:buFont typeface="Arial" pitchFamily="34" charset="0"/>
              <a:buChar char="•"/>
            </a:pPr>
            <a:r>
              <a:rPr lang="hr-HR" dirty="0" smtClean="0"/>
              <a:t> hrvatskog jezika</a:t>
            </a:r>
          </a:p>
          <a:p>
            <a:pPr>
              <a:buFont typeface="Arial" pitchFamily="34" charset="0"/>
              <a:buChar char="•"/>
            </a:pPr>
            <a:r>
              <a:rPr lang="hr-HR" dirty="0" smtClean="0"/>
              <a:t> matematike, </a:t>
            </a:r>
          </a:p>
          <a:p>
            <a:pPr>
              <a:buFont typeface="Arial" pitchFamily="34" charset="0"/>
              <a:buChar char="•"/>
            </a:pPr>
            <a:r>
              <a:rPr lang="hr-HR" dirty="0" smtClean="0"/>
              <a:t>prirode i društva,</a:t>
            </a:r>
          </a:p>
          <a:p>
            <a:pPr>
              <a:buFont typeface="Arial" pitchFamily="34" charset="0"/>
              <a:buChar char="•"/>
            </a:pPr>
            <a:r>
              <a:rPr lang="hr-HR" dirty="0" smtClean="0"/>
              <a:t> glazbenog i likovnog odgoja,</a:t>
            </a:r>
          </a:p>
          <a:p>
            <a:pPr>
              <a:buFont typeface="Arial" pitchFamily="34" charset="0"/>
              <a:buChar char="•"/>
            </a:pPr>
            <a:r>
              <a:rPr lang="hr-HR" dirty="0" smtClean="0"/>
              <a:t> na satovima dodatne nastave satovima razrednog odjela</a:t>
            </a:r>
          </a:p>
          <a:p>
            <a:pPr>
              <a:buFont typeface="Arial" pitchFamily="34" charset="0"/>
              <a:buChar char="•"/>
            </a:pPr>
            <a:r>
              <a:rPr lang="hr-HR" dirty="0" smtClean="0"/>
              <a:t> te na satovima TZK</a:t>
            </a:r>
          </a:p>
          <a:p>
            <a:endParaRPr lang="hr-HR" dirty="0"/>
          </a:p>
          <a:p>
            <a:r>
              <a:rPr lang="hr-HR" dirty="0" smtClean="0"/>
              <a:t>    </a:t>
            </a:r>
            <a:endParaRPr lang="hr-HR" dirty="0"/>
          </a:p>
        </p:txBody>
      </p:sp>
      <p:pic>
        <p:nvPicPr>
          <p:cNvPr id="8" name="Rezervirano mjesto sadržaja 7" descr="F:\DCIM\100OLYMP\PA02015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285728"/>
            <a:ext cx="4254494" cy="278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lika 8" descr="F:\DCIM\100OLYMP\PA0201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214686"/>
            <a:ext cx="454627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63500"/>
            <a:bevelB w="635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 smtClean="0"/>
              <a:t> HRVATSKI JEZIK </a:t>
            </a:r>
          </a:p>
          <a:p>
            <a:pPr>
              <a:buFontTx/>
              <a:buChar char="-"/>
            </a:pPr>
            <a:r>
              <a:rPr lang="hr-HR" dirty="0" smtClean="0"/>
              <a:t>Na satovima smo obrađivali priče i pjesme  koje govore o prijateljstvu, smijehu, ističu naše najbolje osobine</a:t>
            </a:r>
          </a:p>
          <a:p>
            <a:pPr>
              <a:buFontTx/>
              <a:buChar char="-"/>
            </a:pPr>
            <a:r>
              <a:rPr lang="hr-HR" dirty="0" smtClean="0"/>
              <a:t>- neke priče smo i dramatizirali s ciljem da se što više upamti naučeno</a:t>
            </a:r>
          </a:p>
          <a:p>
            <a:pPr>
              <a:buFontTx/>
              <a:buChar char="-"/>
            </a:pPr>
            <a:r>
              <a:rPr lang="hr-HR" dirty="0" smtClean="0"/>
              <a:t>pisali smo rečenice o prijateljstvu  i poruke kojima smo završavali radionice</a:t>
            </a:r>
          </a:p>
          <a:p>
            <a:pPr>
              <a:buFontTx/>
              <a:buChar char="-"/>
            </a:pPr>
            <a:r>
              <a:rPr lang="hr-HR" dirty="0" smtClean="0"/>
              <a:t>- napravili smo svoju knjižicu o prijateljstvu</a:t>
            </a:r>
          </a:p>
          <a:p>
            <a:pPr>
              <a:buFontTx/>
              <a:buChar char="-"/>
            </a:pPr>
            <a:r>
              <a:rPr lang="hr-HR" dirty="0" smtClean="0"/>
              <a:t>-gledali smo crtani film Čudesna šuma koja je osim eko priče i pravi pokazatelj kako samo zajedništvom uspijevamo pobijediti nevolje </a:t>
            </a:r>
          </a:p>
          <a:p>
            <a:pPr>
              <a:buFontTx/>
              <a:buChar char="-"/>
            </a:pPr>
            <a:r>
              <a:rPr lang="hr-HR" dirty="0" smtClean="0"/>
              <a:t>-gledali smo kazališnu predstavu Mala vještica čija je tema bila kako  dobrotom pomažemo prijateljima </a:t>
            </a:r>
            <a:endParaRPr lang="hr-HR" dirty="0"/>
          </a:p>
        </p:txBody>
      </p:sp>
      <p:pic>
        <p:nvPicPr>
          <p:cNvPr id="5" name="Rezervirano mjesto sadržaja 4" descr="F:\DCIM\100OLYMP\PA02016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214291"/>
            <a:ext cx="385918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lika 5" descr="F:\DCIM\100OLYMP\PA0201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500438"/>
            <a:ext cx="4666310" cy="301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srgbClr val="FF0000"/>
            </a:inn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831</Words>
  <Application>Microsoft Office PowerPoint</Application>
  <PresentationFormat>Prikaz na zaslonu (4:3)</PresentationFormat>
  <Paragraphs>134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34</vt:i4>
      </vt:variant>
    </vt:vector>
  </HeadingPairs>
  <TitlesOfParts>
    <vt:vector size="35" baseType="lpstr">
      <vt:lpstr>Office tema</vt:lpstr>
      <vt:lpstr>MEMENTO PRIJATELJSTVA</vt:lpstr>
      <vt:lpstr>CILJ PROJEKTA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MEMENTO PRIJATELJSTVA</dc:title>
  <dc:creator>KORISNIK</dc:creator>
  <cp:lastModifiedBy>Korisnik</cp:lastModifiedBy>
  <cp:revision>47</cp:revision>
  <dcterms:created xsi:type="dcterms:W3CDTF">2015-05-11T04:08:08Z</dcterms:created>
  <dcterms:modified xsi:type="dcterms:W3CDTF">2015-05-17T11:26:56Z</dcterms:modified>
</cp:coreProperties>
</file>