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39BC8-77E5-4259-9DF3-90222D99E160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D14FF04C-0807-4F2B-BFC5-96EF4044BD59}">
      <dgm:prSet phldrT="[Tekst]"/>
      <dgm:spPr/>
      <dgm:t>
        <a:bodyPr/>
        <a:lstStyle/>
        <a:p>
          <a:r>
            <a:rPr lang="hr-HR" dirty="0" smtClean="0"/>
            <a:t>Samostalna autokefalna crkva</a:t>
          </a:r>
          <a:endParaRPr lang="hr-HR" dirty="0"/>
        </a:p>
      </dgm:t>
    </dgm:pt>
    <dgm:pt modelId="{9F59382A-8D9A-4C0D-9FA6-E66AB5ED9A06}" type="parTrans" cxnId="{86388F17-9846-4E15-8860-56EC6908CA72}">
      <dgm:prSet/>
      <dgm:spPr/>
      <dgm:t>
        <a:bodyPr/>
        <a:lstStyle/>
        <a:p>
          <a:endParaRPr lang="hr-HR"/>
        </a:p>
      </dgm:t>
    </dgm:pt>
    <dgm:pt modelId="{00BFA780-9F11-4186-AA9F-D89A112B7C41}" type="sibTrans" cxnId="{86388F17-9846-4E15-8860-56EC6908CA72}">
      <dgm:prSet/>
      <dgm:spPr/>
      <dgm:t>
        <a:bodyPr/>
        <a:lstStyle/>
        <a:p>
          <a:endParaRPr lang="hr-HR"/>
        </a:p>
      </dgm:t>
    </dgm:pt>
    <dgm:pt modelId="{85971FBA-2C18-4F6C-938C-84D585EEB8AF}">
      <dgm:prSet phldrT="[Tekst]"/>
      <dgm:spPr/>
      <dgm:t>
        <a:bodyPr/>
        <a:lstStyle/>
        <a:p>
          <a:r>
            <a:rPr lang="hr-HR" dirty="0" smtClean="0"/>
            <a:t>EPARHIJE /BISKUPIJE</a:t>
          </a:r>
          <a:endParaRPr lang="hr-HR" dirty="0"/>
        </a:p>
      </dgm:t>
    </dgm:pt>
    <dgm:pt modelId="{DDB5928A-3109-4BD1-98BD-00F29DD6391D}" type="parTrans" cxnId="{D59DC83D-C37D-4120-A369-ED95817A7FA3}">
      <dgm:prSet/>
      <dgm:spPr/>
      <dgm:t>
        <a:bodyPr/>
        <a:lstStyle/>
        <a:p>
          <a:endParaRPr lang="hr-HR"/>
        </a:p>
      </dgm:t>
    </dgm:pt>
    <dgm:pt modelId="{B96391F4-0A0A-4E73-A8B5-B83C58D84B60}" type="sibTrans" cxnId="{D59DC83D-C37D-4120-A369-ED95817A7FA3}">
      <dgm:prSet/>
      <dgm:spPr/>
      <dgm:t>
        <a:bodyPr/>
        <a:lstStyle/>
        <a:p>
          <a:endParaRPr lang="hr-HR"/>
        </a:p>
      </dgm:t>
    </dgm:pt>
    <dgm:pt modelId="{AA47B200-6527-4C7F-A8CD-FABF6F13C95F}">
      <dgm:prSet phldrT="[Tekst]"/>
      <dgm:spPr/>
      <dgm:t>
        <a:bodyPr/>
        <a:lstStyle/>
        <a:p>
          <a:r>
            <a:rPr lang="hr-HR" dirty="0" smtClean="0"/>
            <a:t>PAROHIJE/ŽUPE</a:t>
          </a:r>
          <a:endParaRPr lang="hr-HR" dirty="0"/>
        </a:p>
      </dgm:t>
    </dgm:pt>
    <dgm:pt modelId="{6FACD5C1-297D-4232-87C0-20FD2C90986C}" type="parTrans" cxnId="{94E1417C-472D-4603-ADCD-F74EBB0910E4}">
      <dgm:prSet/>
      <dgm:spPr/>
      <dgm:t>
        <a:bodyPr/>
        <a:lstStyle/>
        <a:p>
          <a:endParaRPr lang="hr-HR"/>
        </a:p>
      </dgm:t>
    </dgm:pt>
    <dgm:pt modelId="{E94C534B-2F7E-42FE-BFE9-FF0C8C18DA16}" type="sibTrans" cxnId="{94E1417C-472D-4603-ADCD-F74EBB0910E4}">
      <dgm:prSet/>
      <dgm:spPr/>
      <dgm:t>
        <a:bodyPr/>
        <a:lstStyle/>
        <a:p>
          <a:endParaRPr lang="hr-HR"/>
        </a:p>
      </dgm:t>
    </dgm:pt>
    <dgm:pt modelId="{BDD1BAFF-F67C-4E23-A4D2-E90545BA95D3}" type="pres">
      <dgm:prSet presAssocID="{DAF39BC8-77E5-4259-9DF3-90222D99E160}" presName="Name0" presStyleCnt="0">
        <dgm:presLayoutVars>
          <dgm:dir/>
          <dgm:resizeHandles val="exact"/>
        </dgm:presLayoutVars>
      </dgm:prSet>
      <dgm:spPr/>
    </dgm:pt>
    <dgm:pt modelId="{9DDBF39F-6208-4CAC-A3B2-59D980447C00}" type="pres">
      <dgm:prSet presAssocID="{D14FF04C-0807-4F2B-BFC5-96EF4044BD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7B4B4A-4AB3-4A3F-BBEB-0CF46CBC0546}" type="pres">
      <dgm:prSet presAssocID="{00BFA780-9F11-4186-AA9F-D89A112B7C41}" presName="sibTrans" presStyleLbl="sibTrans2D1" presStyleIdx="0" presStyleCnt="2"/>
      <dgm:spPr/>
      <dgm:t>
        <a:bodyPr/>
        <a:lstStyle/>
        <a:p>
          <a:endParaRPr lang="hr-HR"/>
        </a:p>
      </dgm:t>
    </dgm:pt>
    <dgm:pt modelId="{BF58864D-480D-43CC-825F-F21B398EA7BD}" type="pres">
      <dgm:prSet presAssocID="{00BFA780-9F11-4186-AA9F-D89A112B7C41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8AB96B9A-56C7-4651-9861-5E4219E4D30B}" type="pres">
      <dgm:prSet presAssocID="{85971FBA-2C18-4F6C-938C-84D585EEB8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EF62D2-FD7C-496D-B901-0340663863FF}" type="pres">
      <dgm:prSet presAssocID="{B96391F4-0A0A-4E73-A8B5-B83C58D84B60}" presName="sibTrans" presStyleLbl="sibTrans2D1" presStyleIdx="1" presStyleCnt="2"/>
      <dgm:spPr/>
      <dgm:t>
        <a:bodyPr/>
        <a:lstStyle/>
        <a:p>
          <a:endParaRPr lang="hr-HR"/>
        </a:p>
      </dgm:t>
    </dgm:pt>
    <dgm:pt modelId="{EF41A952-FC76-4178-9799-D45D2546DBAC}" type="pres">
      <dgm:prSet presAssocID="{B96391F4-0A0A-4E73-A8B5-B83C58D84B60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0A0F1B62-2973-4D2B-B014-3147E7D227A5}" type="pres">
      <dgm:prSet presAssocID="{AA47B200-6527-4C7F-A8CD-FABF6F13C9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E1417C-472D-4603-ADCD-F74EBB0910E4}" srcId="{DAF39BC8-77E5-4259-9DF3-90222D99E160}" destId="{AA47B200-6527-4C7F-A8CD-FABF6F13C95F}" srcOrd="2" destOrd="0" parTransId="{6FACD5C1-297D-4232-87C0-20FD2C90986C}" sibTransId="{E94C534B-2F7E-42FE-BFE9-FF0C8C18DA16}"/>
    <dgm:cxn modelId="{619BAE85-296C-406B-A589-C24AF71807F6}" type="presOf" srcId="{00BFA780-9F11-4186-AA9F-D89A112B7C41}" destId="{C47B4B4A-4AB3-4A3F-BBEB-0CF46CBC0546}" srcOrd="0" destOrd="0" presId="urn:microsoft.com/office/officeart/2005/8/layout/process1"/>
    <dgm:cxn modelId="{4E40DC4B-C776-4609-A55A-5FAE3B163459}" type="presOf" srcId="{DAF39BC8-77E5-4259-9DF3-90222D99E160}" destId="{BDD1BAFF-F67C-4E23-A4D2-E90545BA95D3}" srcOrd="0" destOrd="0" presId="urn:microsoft.com/office/officeart/2005/8/layout/process1"/>
    <dgm:cxn modelId="{2CBBD2D5-81D0-4953-B409-C684DA2C177D}" type="presOf" srcId="{00BFA780-9F11-4186-AA9F-D89A112B7C41}" destId="{BF58864D-480D-43CC-825F-F21B398EA7BD}" srcOrd="1" destOrd="0" presId="urn:microsoft.com/office/officeart/2005/8/layout/process1"/>
    <dgm:cxn modelId="{6C5F0C0E-1567-41B4-A324-AE3F99991570}" type="presOf" srcId="{D14FF04C-0807-4F2B-BFC5-96EF4044BD59}" destId="{9DDBF39F-6208-4CAC-A3B2-59D980447C00}" srcOrd="0" destOrd="0" presId="urn:microsoft.com/office/officeart/2005/8/layout/process1"/>
    <dgm:cxn modelId="{721D93A0-8E63-43D6-8BDA-2F480D5B5130}" type="presOf" srcId="{B96391F4-0A0A-4E73-A8B5-B83C58D84B60}" destId="{EF41A952-FC76-4178-9799-D45D2546DBAC}" srcOrd="1" destOrd="0" presId="urn:microsoft.com/office/officeart/2005/8/layout/process1"/>
    <dgm:cxn modelId="{86388F17-9846-4E15-8860-56EC6908CA72}" srcId="{DAF39BC8-77E5-4259-9DF3-90222D99E160}" destId="{D14FF04C-0807-4F2B-BFC5-96EF4044BD59}" srcOrd="0" destOrd="0" parTransId="{9F59382A-8D9A-4C0D-9FA6-E66AB5ED9A06}" sibTransId="{00BFA780-9F11-4186-AA9F-D89A112B7C41}"/>
    <dgm:cxn modelId="{D59DC83D-C37D-4120-A369-ED95817A7FA3}" srcId="{DAF39BC8-77E5-4259-9DF3-90222D99E160}" destId="{85971FBA-2C18-4F6C-938C-84D585EEB8AF}" srcOrd="1" destOrd="0" parTransId="{DDB5928A-3109-4BD1-98BD-00F29DD6391D}" sibTransId="{B96391F4-0A0A-4E73-A8B5-B83C58D84B60}"/>
    <dgm:cxn modelId="{3443ED20-0E78-4C54-8D8C-6080C4BFADD4}" type="presOf" srcId="{85971FBA-2C18-4F6C-938C-84D585EEB8AF}" destId="{8AB96B9A-56C7-4651-9861-5E4219E4D30B}" srcOrd="0" destOrd="0" presId="urn:microsoft.com/office/officeart/2005/8/layout/process1"/>
    <dgm:cxn modelId="{CFF4EFAF-D7AE-4487-B749-EC520DBFBF14}" type="presOf" srcId="{AA47B200-6527-4C7F-A8CD-FABF6F13C95F}" destId="{0A0F1B62-2973-4D2B-B014-3147E7D227A5}" srcOrd="0" destOrd="0" presId="urn:microsoft.com/office/officeart/2005/8/layout/process1"/>
    <dgm:cxn modelId="{F42E3A58-8E10-4D33-A0EF-072660106D1B}" type="presOf" srcId="{B96391F4-0A0A-4E73-A8B5-B83C58D84B60}" destId="{B7EF62D2-FD7C-496D-B901-0340663863FF}" srcOrd="0" destOrd="0" presId="urn:microsoft.com/office/officeart/2005/8/layout/process1"/>
    <dgm:cxn modelId="{9FF9F411-8231-45A5-A17B-5DE43617B952}" type="presParOf" srcId="{BDD1BAFF-F67C-4E23-A4D2-E90545BA95D3}" destId="{9DDBF39F-6208-4CAC-A3B2-59D980447C00}" srcOrd="0" destOrd="0" presId="urn:microsoft.com/office/officeart/2005/8/layout/process1"/>
    <dgm:cxn modelId="{CC5F5C48-E243-4206-AD34-DED60E4ED901}" type="presParOf" srcId="{BDD1BAFF-F67C-4E23-A4D2-E90545BA95D3}" destId="{C47B4B4A-4AB3-4A3F-BBEB-0CF46CBC0546}" srcOrd="1" destOrd="0" presId="urn:microsoft.com/office/officeart/2005/8/layout/process1"/>
    <dgm:cxn modelId="{D3D73B36-15E9-4781-86CA-C877B07B05D5}" type="presParOf" srcId="{C47B4B4A-4AB3-4A3F-BBEB-0CF46CBC0546}" destId="{BF58864D-480D-43CC-825F-F21B398EA7BD}" srcOrd="0" destOrd="0" presId="urn:microsoft.com/office/officeart/2005/8/layout/process1"/>
    <dgm:cxn modelId="{EC032DA3-6CF2-4214-8F1C-37A7E0A90D72}" type="presParOf" srcId="{BDD1BAFF-F67C-4E23-A4D2-E90545BA95D3}" destId="{8AB96B9A-56C7-4651-9861-5E4219E4D30B}" srcOrd="2" destOrd="0" presId="urn:microsoft.com/office/officeart/2005/8/layout/process1"/>
    <dgm:cxn modelId="{1327F5CA-F90B-460F-B417-28C990831B4B}" type="presParOf" srcId="{BDD1BAFF-F67C-4E23-A4D2-E90545BA95D3}" destId="{B7EF62D2-FD7C-496D-B901-0340663863FF}" srcOrd="3" destOrd="0" presId="urn:microsoft.com/office/officeart/2005/8/layout/process1"/>
    <dgm:cxn modelId="{5E8170CE-E341-4D8C-BF51-20E373F8B0F9}" type="presParOf" srcId="{B7EF62D2-FD7C-496D-B901-0340663863FF}" destId="{EF41A952-FC76-4178-9799-D45D2546DBAC}" srcOrd="0" destOrd="0" presId="urn:microsoft.com/office/officeart/2005/8/layout/process1"/>
    <dgm:cxn modelId="{37FAE6B7-D72D-471A-8868-95C7DAEED3F1}" type="presParOf" srcId="{BDD1BAFF-F67C-4E23-A4D2-E90545BA95D3}" destId="{0A0F1B62-2973-4D2B-B014-3147E7D227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F39F-6208-4CAC-A3B2-59D980447C00}">
      <dsp:nvSpPr>
        <dsp:cNvPr id="0" name=""/>
        <dsp:cNvSpPr/>
      </dsp:nvSpPr>
      <dsp:spPr>
        <a:xfrm>
          <a:off x="7634" y="2212593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Samostalna autokefalna crkva</a:t>
          </a:r>
          <a:endParaRPr lang="hr-HR" sz="2300" kern="1200" dirty="0"/>
        </a:p>
      </dsp:txBody>
      <dsp:txXfrm>
        <a:off x="47736" y="2252695"/>
        <a:ext cx="2201777" cy="1288984"/>
      </dsp:txXfrm>
    </dsp:sp>
    <dsp:sp modelId="{C47B4B4A-4AB3-4A3F-BBEB-0CF46CBC0546}">
      <dsp:nvSpPr>
        <dsp:cNvPr id="0" name=""/>
        <dsp:cNvSpPr/>
      </dsp:nvSpPr>
      <dsp:spPr>
        <a:xfrm>
          <a:off x="2517814" y="2614221"/>
          <a:ext cx="483780" cy="56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2517814" y="2727407"/>
        <a:ext cx="338646" cy="339559"/>
      </dsp:txXfrm>
    </dsp:sp>
    <dsp:sp modelId="{8AB96B9A-56C7-4651-9861-5E4219E4D30B}">
      <dsp:nvSpPr>
        <dsp:cNvPr id="0" name=""/>
        <dsp:cNvSpPr/>
      </dsp:nvSpPr>
      <dsp:spPr>
        <a:xfrm>
          <a:off x="3202409" y="2212593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EPARHIJE /BISKUPIJE</a:t>
          </a:r>
          <a:endParaRPr lang="hr-HR" sz="2300" kern="1200" dirty="0"/>
        </a:p>
      </dsp:txBody>
      <dsp:txXfrm>
        <a:off x="3242511" y="2252695"/>
        <a:ext cx="2201777" cy="1288984"/>
      </dsp:txXfrm>
    </dsp:sp>
    <dsp:sp modelId="{B7EF62D2-FD7C-496D-B901-0340663863FF}">
      <dsp:nvSpPr>
        <dsp:cNvPr id="0" name=""/>
        <dsp:cNvSpPr/>
      </dsp:nvSpPr>
      <dsp:spPr>
        <a:xfrm>
          <a:off x="5712588" y="2614221"/>
          <a:ext cx="483780" cy="56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5712588" y="2727407"/>
        <a:ext cx="338646" cy="339559"/>
      </dsp:txXfrm>
    </dsp:sp>
    <dsp:sp modelId="{0A0F1B62-2973-4D2B-B014-3147E7D227A5}">
      <dsp:nvSpPr>
        <dsp:cNvPr id="0" name=""/>
        <dsp:cNvSpPr/>
      </dsp:nvSpPr>
      <dsp:spPr>
        <a:xfrm>
          <a:off x="6397183" y="2212593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PAROHIJE/ŽUPE</a:t>
          </a:r>
          <a:endParaRPr lang="hr-HR" sz="2300" kern="1200" dirty="0"/>
        </a:p>
      </dsp:txBody>
      <dsp:txXfrm>
        <a:off x="6437285" y="2252695"/>
        <a:ext cx="2201777" cy="128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099FE-04D6-4E45-B1A8-C24671B6A2F5}" type="datetimeFigureOut">
              <a:rPr lang="sr-Latn-CS" smtClean="0"/>
              <a:pPr/>
              <a:t>9.2.2016.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053F31-A58F-4CE2-8770-BD7D2FA8070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			KRŠĆANI NA DRUGI NAČIN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EPARHIJA /BISKUPIJA- grč. </a:t>
            </a:r>
            <a:r>
              <a:rPr lang="hr-HR" dirty="0" err="1" smtClean="0"/>
              <a:t>Eparchieia</a:t>
            </a:r>
            <a:endParaRPr lang="hr-HR" dirty="0" smtClean="0"/>
          </a:p>
          <a:p>
            <a:pPr algn="just">
              <a:buNone/>
            </a:pPr>
            <a:r>
              <a:rPr lang="hr-HR" dirty="0" smtClean="0"/>
              <a:t>Crkvena jedinica kojom upravlja EPISKOP grč. </a:t>
            </a:r>
            <a:r>
              <a:rPr lang="hr-HR" dirty="0" err="1" smtClean="0"/>
              <a:t>episkopos</a:t>
            </a:r>
            <a:r>
              <a:rPr lang="hr-HR" dirty="0" smtClean="0"/>
              <a:t> (vladika- biskup)</a:t>
            </a:r>
          </a:p>
          <a:p>
            <a:pPr algn="just">
              <a:buFont typeface="Arial" charset="0"/>
              <a:buChar char="•"/>
            </a:pPr>
            <a:r>
              <a:rPr lang="hr-HR" dirty="0" smtClean="0"/>
              <a:t>Više eparhija čini PATRIJARHAT – samostalna i neovisna crkvena jedinica koju vodi PATRIJARH, (nekada to može biti i arhiepiskop ili mitropolit)</a:t>
            </a:r>
          </a:p>
          <a:p>
            <a:pPr algn="just">
              <a:buFont typeface="Arial" charset="0"/>
              <a:buChar char="•"/>
            </a:pPr>
            <a:r>
              <a:rPr lang="hr-HR" dirty="0" smtClean="0"/>
              <a:t>PAROHIJA- župa</a:t>
            </a:r>
          </a:p>
          <a:p>
            <a:pPr algn="just">
              <a:buFont typeface="Arial" charset="0"/>
              <a:buChar char="•"/>
            </a:pPr>
            <a:r>
              <a:rPr lang="hr-HR" dirty="0" smtClean="0"/>
              <a:t>PAROH- voditelj župe, župnik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dirty="0" smtClean="0"/>
              <a:t>MANASTIR GOMIRJE</a:t>
            </a:r>
          </a:p>
        </p:txBody>
      </p:sp>
      <p:pic>
        <p:nvPicPr>
          <p:cNvPr id="5" name="Rezervirano mjesto sadržaja 4" descr="http://www.geocities.ws/doseljavanje_tradicija/manastir_gomirj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y&amp;Ana\Desktop\2012_04_22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Pravoslavno učenje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Razlike s katoličkom crkvom: </a:t>
            </a:r>
          </a:p>
          <a:p>
            <a:pPr lvl="2"/>
            <a:r>
              <a:rPr lang="hr-HR" dirty="0" smtClean="0"/>
              <a:t>Duh Sveti ne proizlazi od ova i Sina</a:t>
            </a:r>
          </a:p>
          <a:p>
            <a:pPr lvl="2"/>
            <a:r>
              <a:rPr lang="hr-HR" dirty="0" smtClean="0"/>
              <a:t>Ne prihvaćaju dogme o Marijinom Bezgrešnom začeću i Uznesenju na nebo</a:t>
            </a:r>
          </a:p>
          <a:p>
            <a:pPr lvl="2"/>
            <a:r>
              <a:rPr lang="hr-HR" dirty="0" smtClean="0"/>
              <a:t>Ne priznaju papinsko prvenstvo (primat pape)</a:t>
            </a:r>
          </a:p>
          <a:p>
            <a:pPr lvl="2"/>
            <a:r>
              <a:rPr lang="hr-HR" dirty="0" smtClean="0"/>
              <a:t>Koncile održane nakon raskola 1054. godine</a:t>
            </a:r>
          </a:p>
          <a:p>
            <a:pPr lvl="2"/>
            <a:r>
              <a:rPr lang="hr-HR" dirty="0" smtClean="0"/>
              <a:t>Liturgiju slave po bizantskom obredu</a:t>
            </a:r>
          </a:p>
          <a:p>
            <a:pPr lvl="2"/>
            <a:r>
              <a:rPr lang="hr-HR" dirty="0" smtClean="0"/>
              <a:t>Ne prihvaćaju svećenički celibat</a:t>
            </a:r>
          </a:p>
          <a:p>
            <a:pPr lvl="2"/>
            <a:r>
              <a:rPr lang="hr-HR" dirty="0" smtClean="0"/>
              <a:t>U svetoj misi koriste kvasni kruh</a:t>
            </a:r>
          </a:p>
          <a:p>
            <a:pPr lvl="2"/>
            <a:r>
              <a:rPr lang="hr-HR" dirty="0" smtClean="0"/>
              <a:t>Zabrana čašćenja kipova….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Pravoslavna crkva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Širi se u više navrata uz crkvenu organiziranost: </a:t>
            </a:r>
          </a:p>
          <a:p>
            <a:pPr lvl="2" algn="just"/>
            <a:r>
              <a:rPr lang="hr-HR" dirty="0" smtClean="0"/>
              <a:t>15. st. – turska osvajanja, prodor pravoslavnog stanovništva na zapad</a:t>
            </a:r>
          </a:p>
          <a:p>
            <a:pPr lvl="2" algn="just"/>
            <a:r>
              <a:rPr lang="hr-HR" dirty="0" smtClean="0"/>
              <a:t>Kraj 17. st. -za austrijsko-turskog rata, naseljavanje na sjever Hrvatske pod vodstvom srpskog patrijarha </a:t>
            </a:r>
            <a:r>
              <a:rPr lang="hr-HR" dirty="0" err="1" smtClean="0"/>
              <a:t>Arsenija</a:t>
            </a:r>
            <a:r>
              <a:rPr lang="hr-HR" dirty="0" smtClean="0"/>
              <a:t> III. </a:t>
            </a:r>
            <a:r>
              <a:rPr lang="hr-HR" dirty="0" err="1" smtClean="0"/>
              <a:t>Crnojevića</a:t>
            </a:r>
            <a:endParaRPr lang="hr-HR" dirty="0" smtClean="0"/>
          </a:p>
          <a:p>
            <a:pPr lvl="2" algn="just"/>
            <a:r>
              <a:rPr lang="hr-HR" dirty="0" smtClean="0"/>
              <a:t>18. st-pod vodstvom patrijarha </a:t>
            </a:r>
            <a:r>
              <a:rPr lang="hr-HR" dirty="0" err="1" smtClean="0"/>
              <a:t>Arsenija</a:t>
            </a:r>
            <a:r>
              <a:rPr lang="hr-HR" dirty="0" smtClean="0"/>
              <a:t> IV. , naseljavanje u  Slavoniji</a:t>
            </a:r>
          </a:p>
          <a:p>
            <a:pPr lvl="2" algn="just"/>
            <a:r>
              <a:rPr lang="hr-HR" dirty="0" smtClean="0"/>
              <a:t>__________________________________________</a:t>
            </a:r>
          </a:p>
          <a:p>
            <a:pPr lvl="2" algn="just">
              <a:buNone/>
            </a:pPr>
            <a:r>
              <a:rPr lang="hr-HR" dirty="0" smtClean="0"/>
              <a:t>SAMOSTALNA AUTOKEFALNA CRKVA od 1879. godine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1920. Proglašen srpski patrijarhat sa sjedištem u Beogradu</a:t>
            </a:r>
          </a:p>
          <a:p>
            <a:pPr algn="just">
              <a:buNone/>
            </a:pPr>
            <a:r>
              <a:rPr lang="hr-HR" dirty="0" smtClean="0"/>
              <a:t>4 PRAVOSLAVNE EPARHIJE U RH: </a:t>
            </a:r>
          </a:p>
          <a:p>
            <a:pPr algn="just">
              <a:buNone/>
            </a:pPr>
            <a:r>
              <a:rPr lang="hr-HR" dirty="0" smtClean="0"/>
              <a:t>			1. Dalmatinska</a:t>
            </a:r>
          </a:p>
          <a:p>
            <a:pPr algn="just">
              <a:buNone/>
            </a:pPr>
            <a:r>
              <a:rPr lang="hr-HR" dirty="0" smtClean="0"/>
              <a:t>			2. </a:t>
            </a:r>
            <a:r>
              <a:rPr lang="hr-HR" dirty="0" err="1" smtClean="0"/>
              <a:t>Gornjo</a:t>
            </a:r>
            <a:r>
              <a:rPr lang="hr-HR" dirty="0" smtClean="0"/>
              <a:t>-karlovačka</a:t>
            </a:r>
          </a:p>
          <a:p>
            <a:pPr algn="just">
              <a:buNone/>
            </a:pPr>
            <a:r>
              <a:rPr lang="hr-HR" dirty="0" smtClean="0"/>
              <a:t>			3. Slavonska</a:t>
            </a:r>
          </a:p>
          <a:p>
            <a:pPr algn="just">
              <a:buNone/>
            </a:pPr>
            <a:r>
              <a:rPr lang="hr-HR" dirty="0" smtClean="0"/>
              <a:t>			4. Zagrebačka</a:t>
            </a:r>
          </a:p>
          <a:p>
            <a:pPr algn="just">
              <a:buNone/>
            </a:pPr>
            <a:r>
              <a:rPr lang="hr-HR" dirty="0" smtClean="0"/>
              <a:t>U BIH postoji 5 eparhija</a:t>
            </a:r>
          </a:p>
          <a:p>
            <a:pPr algn="just">
              <a:buNone/>
            </a:pPr>
            <a:r>
              <a:rPr lang="hr-HR" dirty="0" smtClean="0"/>
              <a:t>_____ sve podređene srpskoj pravoslavnoj crkvi</a:t>
            </a:r>
          </a:p>
          <a:p>
            <a:pPr algn="just">
              <a:buNone/>
            </a:pPr>
            <a:r>
              <a:rPr lang="hr-HR" dirty="0" smtClean="0"/>
              <a:t>( U Hrvatskoj postoje još i BUGARSKA PRAVOSLAVNA CRKVA, MAKEDONSKA PRAVOSLAVNA CRKVA)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Katolici istočnog obreda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 smtClean="0"/>
              <a:t>Bogoslužje po istočnom, </a:t>
            </a:r>
            <a:r>
              <a:rPr lang="hr-HR" dirty="0" err="1" smtClean="0"/>
              <a:t>bizantionskom</a:t>
            </a:r>
            <a:r>
              <a:rPr lang="hr-HR" dirty="0" smtClean="0"/>
              <a:t> (grčkom) obredu</a:t>
            </a:r>
          </a:p>
          <a:p>
            <a:pPr algn="just"/>
            <a:r>
              <a:rPr lang="hr-HR" dirty="0" smtClean="0"/>
              <a:t>Dio su katoličke crkve, u jedinstvu sa  katoličkom crkvom- GRKOKATOLICI</a:t>
            </a:r>
          </a:p>
          <a:p>
            <a:pPr algn="just"/>
            <a:r>
              <a:rPr lang="hr-HR" dirty="0" smtClean="0"/>
              <a:t>Nastali nakon sabora u </a:t>
            </a:r>
            <a:r>
              <a:rPr lang="hr-HR" dirty="0" err="1" smtClean="0"/>
              <a:t>Firenzi</a:t>
            </a:r>
            <a:r>
              <a:rPr lang="hr-HR" dirty="0" smtClean="0"/>
              <a:t> 1439. g. – potpisan dekret o ujedinjenju pravoslavne i katoličke crkve (ujedinjenje nije provedeno, dekret opozvan, ali je dio istočnih crkava prihvatio papinsku vlast i priključio se katoličkoj crkvi)</a:t>
            </a:r>
          </a:p>
          <a:p>
            <a:pPr algn="just"/>
            <a:r>
              <a:rPr lang="hr-HR" dirty="0" smtClean="0"/>
              <a:t>Danas prisutni među: ukrajincima, </a:t>
            </a:r>
            <a:r>
              <a:rPr lang="hr-HR" dirty="0" err="1" smtClean="0"/>
              <a:t>rusinima</a:t>
            </a:r>
            <a:r>
              <a:rPr lang="hr-HR" dirty="0" smtClean="0"/>
              <a:t>, grcima, bugarima, slovacima i hrvatima (KRIŽEVAČKA BISKUPIJA)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GRKOKATOLIČKA CRKVA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r-HR" dirty="0" smtClean="0"/>
              <a:t>Nastala 1611. (400.g. </a:t>
            </a:r>
            <a:r>
              <a:rPr lang="hr-HR" dirty="0" err="1" smtClean="0"/>
              <a:t>Marčanske</a:t>
            </a:r>
            <a:r>
              <a:rPr lang="hr-HR" dirty="0" smtClean="0"/>
              <a:t> unije)- nekolicina pravoslavaca na čelu s episkopom Simeonom </a:t>
            </a:r>
            <a:r>
              <a:rPr lang="hr-HR" dirty="0" err="1" smtClean="0"/>
              <a:t>Vratanjom</a:t>
            </a:r>
            <a:r>
              <a:rPr lang="hr-HR" dirty="0" smtClean="0"/>
              <a:t> priključila se katoličkoj crkvi)- manastir </a:t>
            </a:r>
            <a:r>
              <a:rPr lang="hr-HR" dirty="0" err="1" smtClean="0"/>
              <a:t>Marča</a:t>
            </a:r>
            <a:endParaRPr lang="hr-HR" dirty="0" smtClean="0"/>
          </a:p>
          <a:p>
            <a:pPr algn="just"/>
            <a:r>
              <a:rPr lang="hr-HR" dirty="0" err="1" smtClean="0"/>
              <a:t>Marčanski</a:t>
            </a:r>
            <a:r>
              <a:rPr lang="hr-HR" dirty="0" smtClean="0"/>
              <a:t> vladike nekad obnašali službu zg biskupa za grkokatolike (nekad), samostalna </a:t>
            </a:r>
            <a:r>
              <a:rPr lang="hr-HR" dirty="0" err="1" smtClean="0"/>
              <a:t>gkokatolička</a:t>
            </a:r>
            <a:r>
              <a:rPr lang="hr-HR" dirty="0" smtClean="0"/>
              <a:t> eparhija u Križevcima od 1777-danas</a:t>
            </a:r>
          </a:p>
          <a:p>
            <a:pPr algn="just"/>
            <a:r>
              <a:rPr lang="hr-HR" dirty="0" smtClean="0"/>
              <a:t>Danas 57 župa, 5 000 vjernika</a:t>
            </a:r>
          </a:p>
          <a:p>
            <a:pPr algn="just"/>
            <a:r>
              <a:rPr lang="hr-HR" dirty="0" smtClean="0"/>
              <a:t>Dio Zagrebačke nadbiskupije</a:t>
            </a:r>
          </a:p>
          <a:p>
            <a:pPr algn="just"/>
            <a:r>
              <a:rPr lang="hr-HR" dirty="0" smtClean="0"/>
              <a:t>Biskup: Mile </a:t>
            </a:r>
            <a:r>
              <a:rPr lang="hr-HR" dirty="0" err="1" smtClean="0"/>
              <a:t>Kekić</a:t>
            </a:r>
            <a:endParaRPr lang="hr-HR" dirty="0" smtClean="0"/>
          </a:p>
          <a:p>
            <a:pPr algn="just"/>
            <a:r>
              <a:rPr lang="hr-HR" dirty="0" smtClean="0"/>
              <a:t> grkokatolici: uglavnom Žumberak i Zagreb</a:t>
            </a:r>
          </a:p>
          <a:p>
            <a:pPr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ORIENTALIUM ECCLESIARUM – dekret II. Vatikanskog koncila u kojem se priznaje specifičnost istočnih crkava, raznolikost obreda, običaje, bogoštovlje, podjelu sakramenata, duhovnu baštinu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IKONOSTAS- KRIŽEVCI</a:t>
            </a:r>
            <a:endParaRPr lang="hr-HR" dirty="0"/>
          </a:p>
        </p:txBody>
      </p:sp>
      <p:pic>
        <p:nvPicPr>
          <p:cNvPr id="7" name="Rezervirano mjesto sadržaja 6" descr="http://hakave.org/images/stories/Slike05/gk_katedrala_2/16_gk_katedrala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860982"/>
            <a:ext cx="8077226" cy="37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Zapadni raskol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Novi veliki raskol u 16. st. </a:t>
            </a:r>
          </a:p>
          <a:p>
            <a:r>
              <a:rPr lang="hr-HR" dirty="0" smtClean="0"/>
              <a:t>Podjela unutar zapadne crkve- ZAPADNI RASKOL</a:t>
            </a:r>
          </a:p>
          <a:p>
            <a:pPr algn="just"/>
            <a:r>
              <a:rPr lang="hr-HR" dirty="0" smtClean="0"/>
              <a:t>VRIJEME REFORMACIJE</a:t>
            </a:r>
          </a:p>
          <a:p>
            <a:pPr algn="just"/>
            <a:r>
              <a:rPr lang="hr-HR" dirty="0" smtClean="0"/>
              <a:t>NA ČELU: Martin </a:t>
            </a:r>
            <a:r>
              <a:rPr lang="hr-HR" dirty="0" err="1" smtClean="0"/>
              <a:t>Luther</a:t>
            </a:r>
            <a:endParaRPr lang="hr-HR" dirty="0" smtClean="0"/>
          </a:p>
          <a:p>
            <a:pPr algn="just"/>
            <a:r>
              <a:rPr lang="hr-HR" dirty="0" smtClean="0"/>
              <a:t>Crkva željna obnove zbog:</a:t>
            </a:r>
          </a:p>
          <a:p>
            <a:pPr lvl="2" algn="just"/>
            <a:r>
              <a:rPr lang="hr-HR" dirty="0" smtClean="0"/>
              <a:t>Praznovjerja</a:t>
            </a:r>
          </a:p>
          <a:p>
            <a:pPr lvl="2" algn="just"/>
            <a:r>
              <a:rPr lang="hr-HR" dirty="0" smtClean="0"/>
              <a:t>Trgovine oprostima</a:t>
            </a:r>
          </a:p>
          <a:p>
            <a:pPr lvl="2" algn="just"/>
            <a:r>
              <a:rPr lang="hr-HR" dirty="0" smtClean="0"/>
              <a:t>Raskošnosti  Crkve</a:t>
            </a:r>
          </a:p>
          <a:p>
            <a:pPr lvl="2" algn="just"/>
            <a:r>
              <a:rPr lang="hr-HR" dirty="0" smtClean="0"/>
              <a:t>Raskošnosti života papa…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U svom je početku kršćanstvo bilo JEDINSTVENO</a:t>
            </a:r>
          </a:p>
          <a:p>
            <a:pPr algn="just">
              <a:buNone/>
            </a:pPr>
            <a:endParaRPr lang="hr-HR" dirty="0" smtClean="0"/>
          </a:p>
          <a:p>
            <a:pPr algn="just">
              <a:buNone/>
            </a:pPr>
            <a:r>
              <a:rPr lang="hr-HR" dirty="0" smtClean="0"/>
              <a:t>Sveto nam pismo govori da su prvi kršćani bili JEDNO SRCE I JEDNA DUŠA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S vremenom se katolička crkva razvila u više smjerova ali sa: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u="sng" dirty="0" smtClean="0"/>
              <a:t>	zajedničkom vjerom u Isusa Krista</a:t>
            </a:r>
            <a:endParaRPr lang="hr-HR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protanstantizam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dirty="0" err="1" smtClean="0"/>
              <a:t>Lat</a:t>
            </a:r>
            <a:r>
              <a:rPr lang="hr-HR" dirty="0" smtClean="0"/>
              <a:t>. </a:t>
            </a:r>
            <a:r>
              <a:rPr lang="hr-HR" dirty="0" err="1" smtClean="0"/>
              <a:t>Protestari</a:t>
            </a:r>
            <a:r>
              <a:rPr lang="hr-HR" dirty="0" smtClean="0"/>
              <a:t>- protestirati, posvjedočiti, priznati</a:t>
            </a:r>
          </a:p>
          <a:p>
            <a:pPr>
              <a:buNone/>
            </a:pPr>
            <a:r>
              <a:rPr lang="hr-HR" dirty="0" err="1" smtClean="0"/>
              <a:t>Luther</a:t>
            </a:r>
            <a:r>
              <a:rPr lang="hr-HR" dirty="0" smtClean="0"/>
              <a:t> prvotno želio unutarnju obnovu</a:t>
            </a:r>
          </a:p>
          <a:p>
            <a:pPr>
              <a:buNone/>
            </a:pPr>
            <a:r>
              <a:rPr lang="hr-HR" dirty="0" smtClean="0"/>
              <a:t>1520. </a:t>
            </a:r>
            <a:r>
              <a:rPr lang="hr-HR" dirty="0" err="1" smtClean="0"/>
              <a:t>Cerkva</a:t>
            </a:r>
            <a:r>
              <a:rPr lang="hr-HR" dirty="0" smtClean="0"/>
              <a:t> osudila </a:t>
            </a:r>
            <a:r>
              <a:rPr lang="hr-HR" dirty="0" err="1" smtClean="0"/>
              <a:t>Lutherovo</a:t>
            </a:r>
            <a:r>
              <a:rPr lang="hr-HR" dirty="0" smtClean="0"/>
              <a:t> učenje (bula, ekskomuniciran)</a:t>
            </a:r>
          </a:p>
          <a:p>
            <a:pPr>
              <a:buNone/>
            </a:pPr>
            <a:r>
              <a:rPr lang="hr-HR" dirty="0" smtClean="0"/>
              <a:t>1522. Izdaje svoj njemački prijevod Novog zavjeta</a:t>
            </a:r>
          </a:p>
          <a:p>
            <a:pPr>
              <a:buNone/>
            </a:pPr>
            <a:r>
              <a:rPr lang="hr-HR" dirty="0" smtClean="0"/>
              <a:t>1525. Biblija na engleskom </a:t>
            </a:r>
            <a:r>
              <a:rPr lang="hr-HR" dirty="0" err="1" smtClean="0"/>
              <a:t>Williama</a:t>
            </a:r>
            <a:r>
              <a:rPr lang="hr-HR" dirty="0" smtClean="0"/>
              <a:t> </a:t>
            </a:r>
            <a:r>
              <a:rPr lang="hr-HR" dirty="0" err="1" smtClean="0"/>
              <a:t>Tyndalea</a:t>
            </a:r>
            <a:r>
              <a:rPr lang="hr-HR" dirty="0" smtClean="0"/>
              <a:t> (crkva osudila oba djela)</a:t>
            </a:r>
          </a:p>
          <a:p>
            <a:pPr algn="just">
              <a:buNone/>
            </a:pPr>
            <a:r>
              <a:rPr lang="hr-HR" dirty="0" smtClean="0"/>
              <a:t>1527. Sveučilišni profesor i svećenik na vrata katedrale u </a:t>
            </a:r>
            <a:r>
              <a:rPr lang="hr-HR" dirty="0" err="1" smtClean="0"/>
              <a:t>Wittenbergu</a:t>
            </a:r>
            <a:r>
              <a:rPr lang="hr-HR" dirty="0" smtClean="0"/>
              <a:t>  postavio 95 teza protiv trgovine oprostima</a:t>
            </a:r>
          </a:p>
          <a:p>
            <a:pPr algn="just">
              <a:buNone/>
            </a:pPr>
            <a:r>
              <a:rPr lang="hr-HR" dirty="0" smtClean="0"/>
              <a:t>Pridružuju mu se: ULRICH ZWINGLI, JEAN CALVIN</a:t>
            </a:r>
          </a:p>
          <a:p>
            <a:pPr algn="just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nauk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3 temeljna načela: </a:t>
            </a:r>
          </a:p>
          <a:p>
            <a:pPr lvl="1">
              <a:buNone/>
            </a:pPr>
            <a:r>
              <a:rPr lang="hr-HR" dirty="0" smtClean="0"/>
              <a:t>				1. SAMO SVETO PISMO</a:t>
            </a:r>
          </a:p>
          <a:p>
            <a:pPr lvl="1">
              <a:buNone/>
            </a:pPr>
            <a:r>
              <a:rPr lang="hr-HR" dirty="0" smtClean="0"/>
              <a:t>				2. SAMO VJERA</a:t>
            </a:r>
          </a:p>
          <a:p>
            <a:pPr lvl="1">
              <a:buNone/>
            </a:pPr>
            <a:r>
              <a:rPr lang="hr-HR" dirty="0" smtClean="0"/>
              <a:t>				3. SAMO MILOST</a:t>
            </a:r>
          </a:p>
          <a:p>
            <a:pPr lvl="1">
              <a:buNone/>
            </a:pPr>
            <a:r>
              <a:rPr lang="hr-HR" dirty="0" smtClean="0"/>
              <a:t>*Biblija je najveći autoritet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NE papinskoj vlasti i crkvenom autoritetu, štovanju svetaca, anđela, svetih slika, relikvija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DA krštenju i euharistiji (večera Gospodnja)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BOGOSLUŽJE= ČITANJE BIBLIJE I PROPOVIJED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Čovjek se može opravdati i spasiti SAMO VJEROM I MILOŠĆU</a:t>
            </a:r>
          </a:p>
          <a:p>
            <a:pPr lvl="1">
              <a:buFont typeface="Arial" charset="0"/>
              <a:buChar char="•"/>
            </a:pPr>
            <a:r>
              <a:rPr lang="hr-HR" dirty="0" smtClean="0"/>
              <a:t>Pastor- crkveni službenik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dirty="0" smtClean="0"/>
              <a:t>LUTERANI : </a:t>
            </a:r>
          </a:p>
          <a:p>
            <a:pPr>
              <a:buNone/>
            </a:pPr>
            <a:r>
              <a:rPr lang="hr-HR" dirty="0" smtClean="0"/>
              <a:t>		-Sveto pismo, vjera, milost</a:t>
            </a:r>
          </a:p>
          <a:p>
            <a:pPr algn="just">
              <a:buNone/>
            </a:pPr>
            <a:r>
              <a:rPr lang="hr-HR" dirty="0" smtClean="0"/>
              <a:t>		-crkve ujedinjene u savez</a:t>
            </a:r>
          </a:p>
          <a:p>
            <a:pPr algn="just">
              <a:buNone/>
            </a:pPr>
            <a:r>
              <a:rPr lang="hr-HR" dirty="0" smtClean="0"/>
              <a:t>		- 60 milijuna vjernika danas (Njemačka, Skandinavija)</a:t>
            </a:r>
          </a:p>
          <a:p>
            <a:pPr algn="just">
              <a:buNone/>
            </a:pPr>
            <a:r>
              <a:rPr lang="hr-HR" dirty="0" smtClean="0"/>
              <a:t>KALVINISTI: </a:t>
            </a:r>
          </a:p>
          <a:p>
            <a:pPr algn="just">
              <a:buNone/>
            </a:pPr>
            <a:r>
              <a:rPr lang="hr-HR" dirty="0" smtClean="0"/>
              <a:t>		- reformirani kršćani</a:t>
            </a:r>
          </a:p>
          <a:p>
            <a:pPr algn="just">
              <a:buNone/>
            </a:pPr>
            <a:r>
              <a:rPr lang="hr-HR" dirty="0" smtClean="0"/>
              <a:t>		- strogi moral, Božja veličina, čovjekova grešnost i ništavnost</a:t>
            </a:r>
          </a:p>
          <a:p>
            <a:pPr algn="just">
              <a:buNone/>
            </a:pPr>
            <a:r>
              <a:rPr lang="hr-HR" dirty="0" smtClean="0"/>
              <a:t>		- 1970. ujedinjenje u svjetski savez </a:t>
            </a:r>
            <a:r>
              <a:rPr lang="hr-HR" dirty="0" err="1" smtClean="0"/>
              <a:t>reform</a:t>
            </a:r>
            <a:r>
              <a:rPr lang="hr-HR" dirty="0" smtClean="0"/>
              <a:t>. Crkava</a:t>
            </a:r>
          </a:p>
          <a:p>
            <a:pPr algn="just">
              <a:buNone/>
            </a:pPr>
            <a:r>
              <a:rPr lang="hr-HR" dirty="0" smtClean="0"/>
              <a:t>		- 40 milijuna danas (Švicarska, Francuska, Engleska, Škotska, Australija, Sjeverna Amerika)</a:t>
            </a:r>
          </a:p>
          <a:p>
            <a:pPr algn="just">
              <a:buNone/>
            </a:pPr>
            <a:r>
              <a:rPr lang="hr-HR" dirty="0" smtClean="0"/>
              <a:t>ANGLIKANCI:</a:t>
            </a:r>
          </a:p>
          <a:p>
            <a:pPr algn="just">
              <a:buNone/>
            </a:pPr>
            <a:r>
              <a:rPr lang="hr-HR" dirty="0" smtClean="0"/>
              <a:t>		- engleska državna crkva</a:t>
            </a:r>
          </a:p>
          <a:p>
            <a:pPr algn="just">
              <a:buNone/>
            </a:pPr>
            <a:r>
              <a:rPr lang="hr-HR" dirty="0" smtClean="0"/>
              <a:t>		- 16. st. Kralj Henrik VIII. Proglasio se poglavarom crkve u Engleskoj</a:t>
            </a:r>
          </a:p>
          <a:p>
            <a:pPr algn="just">
              <a:buNone/>
            </a:pPr>
            <a:r>
              <a:rPr lang="hr-HR" dirty="0" smtClean="0"/>
              <a:t>		- </a:t>
            </a:r>
            <a:r>
              <a:rPr lang="hr-HR" dirty="0" err="1" smtClean="0"/>
              <a:t>tadržali</a:t>
            </a:r>
            <a:r>
              <a:rPr lang="hr-HR" dirty="0" smtClean="0"/>
              <a:t> crkvene službe (đakoni, prezbiteri, biskupi)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MARTIN LUTHER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JEAN CALVIN</a:t>
            </a:r>
            <a:endParaRPr lang="hr-HR" dirty="0"/>
          </a:p>
        </p:txBody>
      </p:sp>
      <p:pic>
        <p:nvPicPr>
          <p:cNvPr id="7" name="Rezervirano mjesto sadržaja 6" descr="http://t1.gstatic.com/images?q=tbn:ANd9GcRkb4sZGKntLHyIheIxMe9J9bwBheJlKkKsXiYi6tQ71kZSDziq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8575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Roby&amp;Ana\Desktop\2012_04_22\IMG_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389689"/>
            <a:ext cx="4291012" cy="379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Henrik viii. </a:t>
            </a:r>
            <a:endParaRPr lang="hr-HR" dirty="0"/>
          </a:p>
        </p:txBody>
      </p:sp>
      <p:pic>
        <p:nvPicPr>
          <p:cNvPr id="7" name="Rezervirano mjesto sadržaja 6" descr="http://upload.wikimedia.org/wikipedia/commons/thumb/6/6d/Hans_Holbein_d._J._049.jpg/220px-Hans_Holbein_d._J._049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2836066" cy="31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Raskolu crkve prethodili su </a:t>
            </a:r>
            <a:r>
              <a:rPr lang="hr-HR" dirty="0" smtClean="0"/>
              <a:t>brojni događaji: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		a) pad Zapadnog Rimskog carstva (476.)</a:t>
            </a:r>
          </a:p>
          <a:p>
            <a:pPr>
              <a:buNone/>
            </a:pPr>
            <a:r>
              <a:rPr lang="hr-HR" dirty="0" smtClean="0"/>
              <a:t>		b) prodor barbara</a:t>
            </a:r>
          </a:p>
          <a:p>
            <a:pPr>
              <a:buNone/>
            </a:pPr>
            <a:r>
              <a:rPr lang="hr-HR" dirty="0" smtClean="0"/>
              <a:t>		c) kulturni život sa zapada seli na istok</a:t>
            </a:r>
          </a:p>
          <a:p>
            <a:pPr>
              <a:buNone/>
            </a:pPr>
            <a:r>
              <a:rPr lang="hr-HR" dirty="0" smtClean="0"/>
              <a:t>		d) razlike u kulturi između istoka i zapada</a:t>
            </a:r>
          </a:p>
          <a:p>
            <a:pPr>
              <a:buNone/>
            </a:pPr>
            <a:r>
              <a:rPr lang="hr-HR" dirty="0" smtClean="0"/>
              <a:t>		e) razlike u jeziku</a:t>
            </a:r>
          </a:p>
          <a:p>
            <a:pPr>
              <a:buNone/>
            </a:pPr>
            <a:r>
              <a:rPr lang="hr-HR" dirty="0" smtClean="0"/>
              <a:t>		f) razlike u načinu života</a:t>
            </a:r>
          </a:p>
          <a:p>
            <a:pPr>
              <a:buNone/>
            </a:pPr>
            <a:r>
              <a:rPr lang="hr-HR" dirty="0" smtClean="0"/>
              <a:t>		g) razlike u mentalitetu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Crkveni raskol 1054. godine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ISTOČNI RASKOL </a:t>
            </a:r>
          </a:p>
          <a:p>
            <a:pPr algn="just">
              <a:buNone/>
            </a:pPr>
            <a:r>
              <a:rPr lang="hr-HR" dirty="0" smtClean="0"/>
              <a:t>Crkva na Istoku bila je u procvatu i sve je više išla svojim putem</a:t>
            </a:r>
          </a:p>
          <a:p>
            <a:pPr algn="just">
              <a:buNone/>
            </a:pPr>
            <a:r>
              <a:rPr lang="hr-HR" dirty="0" smtClean="0"/>
              <a:t>Brojne razlike bile su uzrok što su se dvije polovice Rimskog Carstva sve više udaljavale: </a:t>
            </a:r>
          </a:p>
          <a:p>
            <a:pPr algn="just">
              <a:buNone/>
            </a:pPr>
            <a:r>
              <a:rPr lang="hr-HR" dirty="0" smtClean="0"/>
              <a:t>ZAPADNO- europsko,latinsko, u završnoj krizi</a:t>
            </a:r>
          </a:p>
          <a:p>
            <a:pPr algn="just">
              <a:buNone/>
            </a:pPr>
            <a:r>
              <a:rPr lang="hr-HR" dirty="0" smtClean="0"/>
              <a:t>ISTOČNO- azijsko,grčko, u bogatom rastu</a:t>
            </a:r>
          </a:p>
          <a:p>
            <a:pPr algn="just">
              <a:buNone/>
            </a:pPr>
            <a:r>
              <a:rPr lang="hr-HR" dirty="0" smtClean="0"/>
              <a:t>(istočni patrijarsi nisu imali razloga pokoriti se papama)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*rast</a:t>
            </a:r>
          </a:p>
          <a:p>
            <a:pPr>
              <a:buNone/>
            </a:pPr>
            <a:r>
              <a:rPr lang="hr-HR" dirty="0" smtClean="0"/>
              <a:t>*sjaj i bogatstvo </a:t>
            </a:r>
            <a:r>
              <a:rPr lang="hr-HR" dirty="0" err="1" smtClean="0"/>
              <a:t>orijenta</a:t>
            </a:r>
            <a:endParaRPr lang="hr-HR" dirty="0" smtClean="0"/>
          </a:p>
          <a:p>
            <a:pPr algn="just">
              <a:buFont typeface="Arial" charset="0"/>
              <a:buChar char="•"/>
            </a:pPr>
            <a:r>
              <a:rPr lang="hr-HR" dirty="0" smtClean="0"/>
              <a:t>Istočni patrijarsi u vazalskom odnosu sa bizantskim carevima koji su imali pak pravo postavljati ih</a:t>
            </a:r>
          </a:p>
          <a:p>
            <a:pPr algn="just">
              <a:buFont typeface="Arial" charset="0"/>
              <a:buChar char="•"/>
            </a:pPr>
            <a:r>
              <a:rPr lang="hr-HR" dirty="0" smtClean="0"/>
              <a:t>Lojalnost papi bila je na drugom mjestu, vlast Rima formalno priznata</a:t>
            </a:r>
          </a:p>
          <a:p>
            <a:pPr algn="just">
              <a:buFont typeface="Arial" charset="0"/>
              <a:buChar char="•"/>
            </a:pPr>
            <a:r>
              <a:rPr lang="hr-HR" dirty="0" smtClean="0"/>
              <a:t>S godinama razlike sve veće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1054.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r-HR" dirty="0" smtClean="0"/>
              <a:t>* Aja Sofija, Carigrad</a:t>
            </a:r>
          </a:p>
          <a:p>
            <a:pPr algn="just">
              <a:buNone/>
            </a:pPr>
            <a:r>
              <a:rPr lang="hr-HR" dirty="0" smtClean="0"/>
              <a:t>*Papa Leon IX. šalje u Carigrad kardinala </a:t>
            </a:r>
            <a:r>
              <a:rPr lang="hr-HR" dirty="0" err="1" smtClean="0"/>
              <a:t>Humberta</a:t>
            </a:r>
            <a:r>
              <a:rPr lang="hr-HR" dirty="0" smtClean="0"/>
              <a:t> da riješi  nesuglasice sa patrijarhom Mihajlom </a:t>
            </a:r>
            <a:r>
              <a:rPr lang="hr-HR" dirty="0" err="1" smtClean="0"/>
              <a:t>Celularijem</a:t>
            </a:r>
            <a:endParaRPr lang="hr-HR" dirty="0" smtClean="0"/>
          </a:p>
          <a:p>
            <a:pPr algn="just">
              <a:buNone/>
            </a:pPr>
            <a:r>
              <a:rPr lang="hr-HR" dirty="0" smtClean="0"/>
              <a:t>*</a:t>
            </a:r>
            <a:r>
              <a:rPr lang="hr-HR" dirty="0" err="1" smtClean="0"/>
              <a:t>Humbert</a:t>
            </a:r>
            <a:r>
              <a:rPr lang="hr-HR" dirty="0" smtClean="0"/>
              <a:t> postavlja papinsku bulu na oltar crkve</a:t>
            </a:r>
          </a:p>
          <a:p>
            <a:pPr algn="just">
              <a:buNone/>
            </a:pPr>
            <a:r>
              <a:rPr lang="hr-HR" dirty="0" smtClean="0"/>
              <a:t>*kardinal i patrijarh međusobno se ekskomunicirali- izopćili jedan drugog iz svoje crkvene zajednice</a:t>
            </a:r>
          </a:p>
          <a:p>
            <a:pPr algn="just">
              <a:buNone/>
            </a:pPr>
            <a:r>
              <a:rPr lang="hr-HR" dirty="0" smtClean="0"/>
              <a:t>* Istočna se crkva definitivno odijelila od zapadne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076770" cy="639762"/>
          </a:xfrm>
        </p:spPr>
        <p:txBody>
          <a:bodyPr>
            <a:normAutofit/>
          </a:bodyPr>
          <a:lstStyle/>
          <a:p>
            <a:r>
              <a:rPr lang="hr-HR" dirty="0" smtClean="0"/>
              <a:t>PAPA LEON IX.                                                                                       AJA SOFIJA</a:t>
            </a:r>
            <a:endParaRPr lang="hr-HR" dirty="0"/>
          </a:p>
        </p:txBody>
      </p:sp>
      <p:pic>
        <p:nvPicPr>
          <p:cNvPr id="7" name="Rezervirano mjesto sadržaja 6" descr="http://upload.wikimedia.org/wikipedia/commons/thumb/4/49/Hagia_Sophia_09.JPG/300px-Hagia_Sophia_09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zervirano mjesto sadržaja 7" descr="http://1.bp.blogspot.com/-CDoTj7mV2ws/TjJk8iKLLWI/AAAAAAAAAhw/nlbHgNqIpmA/s1600/papa+Leon+IX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3482993" cy="241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http://www.ljepota.ba/slike/vijesti/aja-sofija2_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316611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Pravoslavna crkva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/>
              <a:t>AUTOKEFALNA CRKVA-samostojeća, neovisna crkvena jedinica (vezana uz teritorij uglavnom države- makedonska, srpska, ruska, ukrajinska, grčka, bugarska…)</a:t>
            </a:r>
          </a:p>
          <a:p>
            <a:pPr algn="just"/>
            <a:r>
              <a:rPr lang="hr-HR" dirty="0" smtClean="0"/>
              <a:t> danas u svijetu postoji 15 autokefalnih crkvi sa 220 milijuna pravoslavaca</a:t>
            </a:r>
          </a:p>
          <a:p>
            <a:pPr algn="just"/>
            <a:r>
              <a:rPr lang="hr-HR" dirty="0" smtClean="0"/>
              <a:t>Nositelj crkvene vlasti: </a:t>
            </a:r>
          </a:p>
          <a:p>
            <a:pPr algn="just">
              <a:buNone/>
            </a:pPr>
            <a:r>
              <a:rPr lang="hr-HR" dirty="0" smtClean="0"/>
              <a:t> ARHIJEREJSKI SVETI SABOR- zbor svih episkopa, izvršna je, upravna i nadzorna vlast u jednoj autokefalnoj crkvi </a:t>
            </a:r>
          </a:p>
          <a:p>
            <a:pPr algn="just"/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304800" y="285750"/>
          <a:ext cx="8686800" cy="57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rilagođeno 2">
      <a:dk1>
        <a:sysClr val="windowText" lastClr="000000"/>
      </a:dk1>
      <a:lt1>
        <a:sysClr val="window" lastClr="FFFFFF"/>
      </a:lt1>
      <a:dk2>
        <a:srgbClr val="C0000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768</Words>
  <Application>Microsoft Office PowerPoint</Application>
  <PresentationFormat>Prikaz na zaslonu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Franklin Gothic Medium</vt:lpstr>
      <vt:lpstr>Wingdings 2</vt:lpstr>
      <vt:lpstr>Putovanje</vt:lpstr>
      <vt:lpstr>   KRŠĆANI NA DRUGI NAČIN </vt:lpstr>
      <vt:lpstr>UVOD</vt:lpstr>
      <vt:lpstr>Povijest….</vt:lpstr>
      <vt:lpstr>Crkveni raskol 1054. godine</vt:lpstr>
      <vt:lpstr>istok</vt:lpstr>
      <vt:lpstr>1054. </vt:lpstr>
      <vt:lpstr>PowerPoint prezentacija</vt:lpstr>
      <vt:lpstr>Pravoslavna crkva</vt:lpstr>
      <vt:lpstr>PowerPoint prezentacija</vt:lpstr>
      <vt:lpstr>PowerPoint prezentacija</vt:lpstr>
      <vt:lpstr>PowerPoint prezentacija</vt:lpstr>
      <vt:lpstr>PowerPoint prezentacija</vt:lpstr>
      <vt:lpstr>Pravoslavno učenje</vt:lpstr>
      <vt:lpstr>Pravoslavna crkva u hrvatskoj</vt:lpstr>
      <vt:lpstr>PowerPoint prezentacija</vt:lpstr>
      <vt:lpstr>Katolici istočnog obreda</vt:lpstr>
      <vt:lpstr>GRKOKATOLIČKA CRKVA U HRVATSKOJ</vt:lpstr>
      <vt:lpstr>PowerPoint prezentacija</vt:lpstr>
      <vt:lpstr>Zapadni raskol</vt:lpstr>
      <vt:lpstr>protanstantizam</vt:lpstr>
      <vt:lpstr>nauk</vt:lpstr>
      <vt:lpstr>crkve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KRŠĆANI NA DRUGI NAČIN</dc:title>
  <dc:creator>Roby&amp;Ana</dc:creator>
  <cp:lastModifiedBy>marica celjak</cp:lastModifiedBy>
  <cp:revision>14</cp:revision>
  <dcterms:created xsi:type="dcterms:W3CDTF">2012-04-22T14:20:52Z</dcterms:created>
  <dcterms:modified xsi:type="dcterms:W3CDTF">2016-02-09T17:35:42Z</dcterms:modified>
</cp:coreProperties>
</file>