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8" r:id="rId3"/>
    <p:sldId id="279" r:id="rId4"/>
    <p:sldId id="280" r:id="rId5"/>
    <p:sldId id="281" r:id="rId6"/>
    <p:sldId id="282" r:id="rId7"/>
    <p:sldId id="284" r:id="rId8"/>
    <p:sldId id="283" r:id="rId9"/>
    <p:sldId id="257" r:id="rId10"/>
    <p:sldId id="271" r:id="rId11"/>
    <p:sldId id="270" r:id="rId12"/>
    <p:sldId id="272" r:id="rId13"/>
    <p:sldId id="273" r:id="rId14"/>
    <p:sldId id="274" r:id="rId15"/>
    <p:sldId id="276" r:id="rId16"/>
    <p:sldId id="277" r:id="rId17"/>
    <p:sldId id="275" r:id="rId18"/>
    <p:sldId id="267" r:id="rId19"/>
  </p:sldIdLst>
  <p:sldSz cx="12192000" cy="6858000"/>
  <p:notesSz cx="6858000" cy="9144000"/>
  <p:defaultTextStyle>
    <a:defPPr rtl="0">
      <a:defRPr lang="hr-h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127B"/>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6501" autoAdjust="0"/>
  </p:normalViewPr>
  <p:slideViewPr>
    <p:cSldViewPr snapToGrid="0">
      <p:cViewPr varScale="1">
        <p:scale>
          <a:sx n="86" d="100"/>
          <a:sy n="86" d="100"/>
        </p:scale>
        <p:origin x="571" y="72"/>
      </p:cViewPr>
      <p:guideLst/>
    </p:cSldViewPr>
  </p:slideViewPr>
  <p:notesTextViewPr>
    <p:cViewPr>
      <p:scale>
        <a:sx n="1" d="1"/>
        <a:sy n="1" d="1"/>
      </p:scale>
      <p:origin x="0" y="0"/>
    </p:cViewPr>
  </p:notesTextViewPr>
  <p:notesViewPr>
    <p:cSldViewPr snapToGrid="0">
      <p:cViewPr varScale="1">
        <p:scale>
          <a:sx n="90" d="100"/>
          <a:sy n="90" d="100"/>
        </p:scale>
        <p:origin x="37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r-HR" dirty="0"/>
          </a:p>
        </p:txBody>
      </p:sp>
      <p:sp>
        <p:nvSpPr>
          <p:cNvPr id="3" name="Rezervirano mjesto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8CA1AD44-95E2-4F6B-B305-B9CB1D1ACB86}" type="datetime1">
              <a:rPr lang="hr-HR" smtClean="0"/>
              <a:pPr algn="r" rtl="0"/>
              <a:t>15.6.2021.</a:t>
            </a:fld>
            <a:endParaRPr lang="hr-HR" dirty="0"/>
          </a:p>
        </p:txBody>
      </p:sp>
      <p:sp>
        <p:nvSpPr>
          <p:cNvPr id="4" name="Rezervirano mjesto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r-HR" dirty="0"/>
          </a:p>
        </p:txBody>
      </p:sp>
      <p:sp>
        <p:nvSpPr>
          <p:cNvPr id="5" name="Rezervirano mjesto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hr-HR" smtClean="0"/>
              <a:pPr algn="r" rtl="0"/>
              <a:t>‹#›</a:t>
            </a:fld>
            <a:endParaRPr lang="hr-HR"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r-HR" dirty="0"/>
          </a:p>
        </p:txBody>
      </p:sp>
      <p:sp>
        <p:nvSpPr>
          <p:cNvPr id="3" name="Rezervirano mjesto za datum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BBC94F16-D17D-4C12-893A-B2BB66049A44}" type="datetime1">
              <a:rPr lang="hr-HR" smtClean="0"/>
              <a:pPr algn="r"/>
              <a:t>15.6.2021.</a:t>
            </a:fld>
            <a:endParaRPr lang="hr-HR" dirty="0"/>
          </a:p>
        </p:txBody>
      </p:sp>
      <p:sp>
        <p:nvSpPr>
          <p:cNvPr id="4" name="Rezervirano mjesto za sliku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r-HR" dirty="0"/>
          </a:p>
        </p:txBody>
      </p:sp>
      <p:sp>
        <p:nvSpPr>
          <p:cNvPr id="5" name="Rezervirano mjesto za bilj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r-HR" dirty="0"/>
              <a:t>Kliknite da biste uredili stilove teksta matrice</a:t>
            </a:r>
          </a:p>
          <a:p>
            <a:pPr lvl="1" rtl="0"/>
            <a:r>
              <a:rPr lang="hr-HR" dirty="0"/>
              <a:t>Druga razina</a:t>
            </a:r>
          </a:p>
          <a:p>
            <a:pPr lvl="2" rtl="0"/>
            <a:r>
              <a:rPr lang="hr-HR" dirty="0"/>
              <a:t>Treća razina</a:t>
            </a:r>
          </a:p>
          <a:p>
            <a:pPr lvl="3" rtl="0"/>
            <a:r>
              <a:rPr lang="hr-HR" dirty="0"/>
              <a:t>Četvrta razina</a:t>
            </a:r>
          </a:p>
          <a:p>
            <a:pPr lvl="4" rtl="0"/>
            <a:r>
              <a:rPr lang="hr-HR" dirty="0"/>
              <a:t>Peta razina</a:t>
            </a:r>
          </a:p>
        </p:txBody>
      </p:sp>
      <p:sp>
        <p:nvSpPr>
          <p:cNvPr id="6" name="Rezervirano mjesto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r-HR" dirty="0"/>
          </a:p>
        </p:txBody>
      </p:sp>
      <p:sp>
        <p:nvSpPr>
          <p:cNvPr id="7" name="Rezervirano mjesto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fld id="{935E2820-AFE1-45FA-949E-17BDB534E1DC}" type="slidenum">
              <a:rPr lang="hr-HR" smtClean="0"/>
              <a:pPr algn="r"/>
              <a:t>‹#›</a:t>
            </a:fld>
            <a:endParaRPr lang="hr-HR"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p>
        </p:txBody>
      </p:sp>
      <p:sp>
        <p:nvSpPr>
          <p:cNvPr id="4" name="Rezervirano mjesto za broj slajda 3"/>
          <p:cNvSpPr>
            <a:spLocks noGrp="1"/>
          </p:cNvSpPr>
          <p:nvPr>
            <p:ph type="sldNum" sz="quarter" idx="10"/>
          </p:nvPr>
        </p:nvSpPr>
        <p:spPr/>
        <p:txBody>
          <a:bodyPr rtlCol="0"/>
          <a:lstStyle/>
          <a:p>
            <a:pPr algn="r" rtl="0"/>
            <a:fld id="{935E2820-AFE1-45FA-949E-17BDB534E1DC}" type="slidenum">
              <a:rPr lang="hr-HR" smtClean="0"/>
              <a:pPr algn="r" rtl="0"/>
              <a:t>1</a:t>
            </a:fld>
            <a:endParaRPr lang="hr-HR"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slajda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p>
        </p:txBody>
      </p:sp>
      <p:sp>
        <p:nvSpPr>
          <p:cNvPr id="4" name="Rezervirano mjesto za broj slajda 3"/>
          <p:cNvSpPr>
            <a:spLocks noGrp="1"/>
          </p:cNvSpPr>
          <p:nvPr>
            <p:ph type="sldNum" sz="quarter" idx="10"/>
          </p:nvPr>
        </p:nvSpPr>
        <p:spPr/>
        <p:txBody>
          <a:bodyPr rtlCol="0"/>
          <a:lstStyle/>
          <a:p>
            <a:pPr algn="r" rtl="0"/>
            <a:fld id="{77542409-6A04-4DC6-AC3A-D3758287A8F2}" type="slidenum">
              <a:rPr lang="hr-HR" smtClean="0"/>
              <a:pPr algn="r" rtl="0"/>
              <a:t>9</a:t>
            </a:fld>
            <a:endParaRPr lang="hr-HR" dirty="0"/>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algn="r"/>
            <a:fld id="{935E2820-AFE1-45FA-949E-17BDB534E1DC}" type="slidenum">
              <a:rPr lang="hr-HR" smtClean="0"/>
              <a:pPr algn="r"/>
              <a:t>18</a:t>
            </a:fld>
            <a:endParaRPr lang="hr-HR" dirty="0"/>
          </a:p>
        </p:txBody>
      </p:sp>
    </p:spTree>
    <p:extLst>
      <p:ext uri="{BB962C8B-B14F-4D97-AF65-F5344CB8AC3E}">
        <p14:creationId xmlns:p14="http://schemas.microsoft.com/office/powerpoint/2010/main" val="2203015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hr-HR"/>
              <a:t>Uredite stil naslova matrice</a:t>
            </a:r>
            <a:endParaRPr lang="hr-HR" dirty="0"/>
          </a:p>
        </p:txBody>
      </p:sp>
      <p:sp>
        <p:nvSpPr>
          <p:cNvPr id="3" name="Podnaslov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hr-HR"/>
              <a:t>Kliknite da biste uredili stil podnaslova matrice</a:t>
            </a:r>
            <a:endParaRPr lang="hr-HR" dirty="0"/>
          </a:p>
        </p:txBody>
      </p:sp>
      <p:sp>
        <p:nvSpPr>
          <p:cNvPr id="8" name="Rezervirano mjesto za datum 7"/>
          <p:cNvSpPr>
            <a:spLocks noGrp="1"/>
          </p:cNvSpPr>
          <p:nvPr>
            <p:ph type="dt" sz="half" idx="10"/>
          </p:nvPr>
        </p:nvSpPr>
        <p:spPr/>
        <p:txBody>
          <a:bodyPr rtlCol="0"/>
          <a:lstStyle>
            <a:lvl1pPr>
              <a:defRPr/>
            </a:lvl1pPr>
          </a:lstStyle>
          <a:p>
            <a:fld id="{D9B6921A-07C1-4453-99E5-1D04159F233A}" type="datetime1">
              <a:rPr lang="hr-HR" smtClean="0"/>
              <a:pPr/>
              <a:t>15.6.2021.</a:t>
            </a:fld>
            <a:endParaRPr lang="hr-HR" dirty="0"/>
          </a:p>
        </p:txBody>
      </p:sp>
      <p:sp>
        <p:nvSpPr>
          <p:cNvPr id="9" name="Rezervirano mjesto za podnožje 8"/>
          <p:cNvSpPr>
            <a:spLocks noGrp="1"/>
          </p:cNvSpPr>
          <p:nvPr>
            <p:ph type="ftr" sz="quarter" idx="11"/>
          </p:nvPr>
        </p:nvSpPr>
        <p:spPr/>
        <p:txBody>
          <a:bodyPr rtlCol="0"/>
          <a:lstStyle/>
          <a:p>
            <a:pPr rtl="0"/>
            <a:endParaRPr lang="hr-HR" dirty="0"/>
          </a:p>
        </p:txBody>
      </p:sp>
      <p:sp>
        <p:nvSpPr>
          <p:cNvPr id="10" name="Rezervirano mjesto za broj slajda 9"/>
          <p:cNvSpPr>
            <a:spLocks noGrp="1"/>
          </p:cNvSpPr>
          <p:nvPr>
            <p:ph type="sldNum" sz="quarter" idx="12"/>
          </p:nvPr>
        </p:nvSpPr>
        <p:spPr/>
        <p:txBody>
          <a:bodyPr rtlCol="0"/>
          <a:lstStyle/>
          <a:p>
            <a:pPr rtl="0"/>
            <a:fld id="{8FDBFFB2-86D9-4B8F-A59A-553A60B94BBE}" type="slidenum">
              <a:rPr lang="hr-HR" smtClean="0"/>
              <a:pPr/>
              <a:t>‹#›</a:t>
            </a:fld>
            <a:endParaRPr lang="hr-HR"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a:t>Uredite stil naslova matrice</a:t>
            </a:r>
            <a:endParaRPr lang="hr-HR" dirty="0"/>
          </a:p>
        </p:txBody>
      </p:sp>
      <p:sp>
        <p:nvSpPr>
          <p:cNvPr id="3" name="Okomiti tekst s rezerviranim mjestom 2"/>
          <p:cNvSpPr>
            <a:spLocks noGrp="1"/>
          </p:cNvSpPr>
          <p:nvPr>
            <p:ph type="body" orient="vert" idx="1"/>
          </p:nvPr>
        </p:nvSpPr>
        <p:spPr/>
        <p:txBody>
          <a:bodyPr vert="eaVert" rtlCol="0"/>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4" name="Rezervirano mjesto za datum 3"/>
          <p:cNvSpPr>
            <a:spLocks noGrp="1"/>
          </p:cNvSpPr>
          <p:nvPr>
            <p:ph type="dt" sz="half" idx="10"/>
          </p:nvPr>
        </p:nvSpPr>
        <p:spPr/>
        <p:txBody>
          <a:bodyPr rtlCol="0"/>
          <a:lstStyle>
            <a:lvl1pPr>
              <a:defRPr/>
            </a:lvl1pPr>
          </a:lstStyle>
          <a:p>
            <a:fld id="{AAC5AED0-483B-4F2E-BF9F-FEFF005497BC}" type="datetime1">
              <a:rPr lang="hr-HR" smtClean="0"/>
              <a:pPr/>
              <a:t>15.6.2021.</a:t>
            </a:fld>
            <a:endParaRPr lang="hr-HR" dirty="0"/>
          </a:p>
        </p:txBody>
      </p:sp>
      <p:sp>
        <p:nvSpPr>
          <p:cNvPr id="5" name="Rezervirano mjesto za podnožje 4"/>
          <p:cNvSpPr>
            <a:spLocks noGrp="1"/>
          </p:cNvSpPr>
          <p:nvPr>
            <p:ph type="ftr" sz="quarter" idx="11"/>
          </p:nvPr>
        </p:nvSpPr>
        <p:spPr/>
        <p:txBody>
          <a:bodyPr rtlCol="0"/>
          <a:lstStyle/>
          <a:p>
            <a:pPr rtl="0"/>
            <a:endParaRPr lang="hr-HR" dirty="0"/>
          </a:p>
        </p:txBody>
      </p:sp>
      <p:sp>
        <p:nvSpPr>
          <p:cNvPr id="6" name="Rezervirano mjesto za broj slajda 5"/>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9865014" y="304801"/>
            <a:ext cx="1715800" cy="5410200"/>
          </a:xfrm>
        </p:spPr>
        <p:txBody>
          <a:bodyPr vert="eaVert" rtlCol="0"/>
          <a:lstStyle/>
          <a:p>
            <a:pPr rtl="0"/>
            <a:r>
              <a:rPr lang="hr-HR"/>
              <a:t>Uredite stil naslova matrice</a:t>
            </a:r>
            <a:endParaRPr lang="hr-HR" dirty="0"/>
          </a:p>
        </p:txBody>
      </p:sp>
      <p:sp>
        <p:nvSpPr>
          <p:cNvPr id="3" name="Okomiti tekst s rezerviranim mjestom 2"/>
          <p:cNvSpPr>
            <a:spLocks noGrp="1"/>
          </p:cNvSpPr>
          <p:nvPr>
            <p:ph type="body" orient="vert" idx="1"/>
          </p:nvPr>
        </p:nvSpPr>
        <p:spPr>
          <a:xfrm>
            <a:off x="2209800" y="304801"/>
            <a:ext cx="7502814" cy="5410200"/>
          </a:xfrm>
        </p:spPr>
        <p:txBody>
          <a:bodyPr vert="eaVert" rtlCol="0"/>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4" name="Rezervirano mjesto za datum 3"/>
          <p:cNvSpPr>
            <a:spLocks noGrp="1"/>
          </p:cNvSpPr>
          <p:nvPr>
            <p:ph type="dt" sz="half" idx="10"/>
          </p:nvPr>
        </p:nvSpPr>
        <p:spPr/>
        <p:txBody>
          <a:bodyPr rtlCol="0"/>
          <a:lstStyle>
            <a:lvl1pPr>
              <a:defRPr/>
            </a:lvl1pPr>
          </a:lstStyle>
          <a:p>
            <a:fld id="{E70C8294-B77E-46A5-971D-2CD6D9CDF44D}" type="datetime1">
              <a:rPr lang="hr-HR" smtClean="0"/>
              <a:pPr/>
              <a:t>15.6.2021.</a:t>
            </a:fld>
            <a:endParaRPr lang="hr-HR" dirty="0"/>
          </a:p>
        </p:txBody>
      </p:sp>
      <p:sp>
        <p:nvSpPr>
          <p:cNvPr id="5" name="Rezervirano mjesto za podnožje 4"/>
          <p:cNvSpPr>
            <a:spLocks noGrp="1"/>
          </p:cNvSpPr>
          <p:nvPr>
            <p:ph type="ftr" sz="quarter" idx="11"/>
          </p:nvPr>
        </p:nvSpPr>
        <p:spPr/>
        <p:txBody>
          <a:bodyPr rtlCol="0"/>
          <a:lstStyle/>
          <a:p>
            <a:pPr rtl="0"/>
            <a:endParaRPr lang="hr-HR" dirty="0"/>
          </a:p>
        </p:txBody>
      </p:sp>
      <p:sp>
        <p:nvSpPr>
          <p:cNvPr id="6" name="Rezervirano mjesto za broj slajda 5"/>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a:t>Uredite stil naslova matrice</a:t>
            </a:r>
            <a:endParaRPr lang="hr-HR" dirty="0"/>
          </a:p>
        </p:txBody>
      </p:sp>
      <p:sp>
        <p:nvSpPr>
          <p:cNvPr id="3" name="Rezervirano mjesto za sadržaj 2"/>
          <p:cNvSpPr>
            <a:spLocks noGrp="1"/>
          </p:cNvSpPr>
          <p:nvPr>
            <p:ph idx="1"/>
          </p:nvPr>
        </p:nvSpPr>
        <p:spPr/>
        <p:txBody>
          <a:bodyPr rtlCol="0"/>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4" name="Rezervirano mjesto za datum 3"/>
          <p:cNvSpPr>
            <a:spLocks noGrp="1"/>
          </p:cNvSpPr>
          <p:nvPr>
            <p:ph type="dt" sz="half" idx="10"/>
          </p:nvPr>
        </p:nvSpPr>
        <p:spPr/>
        <p:txBody>
          <a:bodyPr rtlCol="0"/>
          <a:lstStyle>
            <a:lvl1pPr>
              <a:defRPr/>
            </a:lvl1pPr>
          </a:lstStyle>
          <a:p>
            <a:fld id="{1CFAB406-AB33-48CE-9378-A58492B30DEC}" type="datetime1">
              <a:rPr lang="hr-HR" smtClean="0"/>
              <a:pPr/>
              <a:t>15.6.2021.</a:t>
            </a:fld>
            <a:endParaRPr lang="hr-HR" dirty="0"/>
          </a:p>
        </p:txBody>
      </p:sp>
      <p:sp>
        <p:nvSpPr>
          <p:cNvPr id="5" name="Rezervirano mjesto za podnožje 4"/>
          <p:cNvSpPr>
            <a:spLocks noGrp="1"/>
          </p:cNvSpPr>
          <p:nvPr>
            <p:ph type="ftr" sz="quarter" idx="11"/>
          </p:nvPr>
        </p:nvSpPr>
        <p:spPr/>
        <p:txBody>
          <a:bodyPr rtlCol="0"/>
          <a:lstStyle/>
          <a:p>
            <a:pPr rtl="0"/>
            <a:endParaRPr lang="hr-HR" dirty="0"/>
          </a:p>
        </p:txBody>
      </p:sp>
      <p:sp>
        <p:nvSpPr>
          <p:cNvPr id="6" name="Rezervirano mjesto za broj slajda 5"/>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hr-HR"/>
              <a:t>Uredite stil naslova matrice</a:t>
            </a:r>
            <a:endParaRPr lang="hr-HR" dirty="0"/>
          </a:p>
        </p:txBody>
      </p:sp>
      <p:sp>
        <p:nvSpPr>
          <p:cNvPr id="3" name="Rezervirano mjesto za tekst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hr-HR"/>
              <a:t>Uredite stilove teksta matrice</a:t>
            </a:r>
          </a:p>
        </p:txBody>
      </p:sp>
      <p:sp>
        <p:nvSpPr>
          <p:cNvPr id="4" name="Rezervirano mjesto za datum 3"/>
          <p:cNvSpPr>
            <a:spLocks noGrp="1"/>
          </p:cNvSpPr>
          <p:nvPr>
            <p:ph type="dt" sz="half" idx="10"/>
          </p:nvPr>
        </p:nvSpPr>
        <p:spPr/>
        <p:txBody>
          <a:bodyPr rtlCol="0"/>
          <a:lstStyle>
            <a:lvl1pPr>
              <a:defRPr/>
            </a:lvl1pPr>
          </a:lstStyle>
          <a:p>
            <a:fld id="{3085BCC6-35ED-4983-9954-886AF61436F4}" type="datetime1">
              <a:rPr lang="hr-HR" smtClean="0"/>
              <a:pPr/>
              <a:t>15.6.2021.</a:t>
            </a:fld>
            <a:endParaRPr lang="hr-HR" dirty="0"/>
          </a:p>
        </p:txBody>
      </p:sp>
      <p:sp>
        <p:nvSpPr>
          <p:cNvPr id="5" name="Rezervirano mjesto za podnožje 4"/>
          <p:cNvSpPr>
            <a:spLocks noGrp="1"/>
          </p:cNvSpPr>
          <p:nvPr>
            <p:ph type="ftr" sz="quarter" idx="11"/>
          </p:nvPr>
        </p:nvSpPr>
        <p:spPr/>
        <p:txBody>
          <a:bodyPr rtlCol="0"/>
          <a:lstStyle/>
          <a:p>
            <a:pPr rtl="0"/>
            <a:endParaRPr lang="hr-HR" dirty="0"/>
          </a:p>
        </p:txBody>
      </p:sp>
      <p:sp>
        <p:nvSpPr>
          <p:cNvPr id="6" name="Rezervirano mjesto za broj slajda 5"/>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a:t>Uredite stil naslova matrice</a:t>
            </a:r>
            <a:endParaRPr lang="hr-HR" dirty="0"/>
          </a:p>
        </p:txBody>
      </p:sp>
      <p:sp>
        <p:nvSpPr>
          <p:cNvPr id="3" name="Rezervirano mjesto za sadržaj 2"/>
          <p:cNvSpPr>
            <a:spLocks noGrp="1"/>
          </p:cNvSpPr>
          <p:nvPr>
            <p:ph sz="half" idx="1"/>
          </p:nvPr>
        </p:nvSpPr>
        <p:spPr>
          <a:xfrm>
            <a:off x="2208213" y="1600200"/>
            <a:ext cx="4572000" cy="4114800"/>
          </a:xfrm>
        </p:spPr>
        <p:txBody>
          <a:bodyPr rtlCol="0"/>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4" name="Rezervirano mjesto za sadržaj 3"/>
          <p:cNvSpPr>
            <a:spLocks noGrp="1"/>
          </p:cNvSpPr>
          <p:nvPr>
            <p:ph sz="half" idx="2"/>
          </p:nvPr>
        </p:nvSpPr>
        <p:spPr>
          <a:xfrm>
            <a:off x="7008813" y="1600200"/>
            <a:ext cx="4572000" cy="4114800"/>
          </a:xfrm>
        </p:spPr>
        <p:txBody>
          <a:bodyPr rtlCol="0"/>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5" name="Rezervirano mjesto za datum 4"/>
          <p:cNvSpPr>
            <a:spLocks noGrp="1"/>
          </p:cNvSpPr>
          <p:nvPr>
            <p:ph type="dt" sz="half" idx="10"/>
          </p:nvPr>
        </p:nvSpPr>
        <p:spPr/>
        <p:txBody>
          <a:bodyPr rtlCol="0"/>
          <a:lstStyle>
            <a:lvl1pPr>
              <a:defRPr/>
            </a:lvl1pPr>
          </a:lstStyle>
          <a:p>
            <a:fld id="{26E7A79C-EFE8-4567-BA86-980C48089406}" type="datetime1">
              <a:rPr lang="hr-HR" smtClean="0"/>
              <a:pPr/>
              <a:t>15.6.2021.</a:t>
            </a:fld>
            <a:endParaRPr lang="hr-HR" dirty="0"/>
          </a:p>
        </p:txBody>
      </p:sp>
      <p:sp>
        <p:nvSpPr>
          <p:cNvPr id="6" name="Rezervirano mjesto za podnožje 5"/>
          <p:cNvSpPr>
            <a:spLocks noGrp="1"/>
          </p:cNvSpPr>
          <p:nvPr>
            <p:ph type="ftr" sz="quarter" idx="11"/>
          </p:nvPr>
        </p:nvSpPr>
        <p:spPr/>
        <p:txBody>
          <a:bodyPr rtlCol="0"/>
          <a:lstStyle/>
          <a:p>
            <a:pPr rtl="0"/>
            <a:endParaRPr lang="hr-HR" dirty="0"/>
          </a:p>
        </p:txBody>
      </p:sp>
      <p:sp>
        <p:nvSpPr>
          <p:cNvPr id="7" name="Rezervirano mjesto za broj slajda 6"/>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a:t>Uredite stil naslova matrice</a:t>
            </a:r>
            <a:endParaRPr lang="hr-HR" dirty="0"/>
          </a:p>
        </p:txBody>
      </p:sp>
      <p:sp>
        <p:nvSpPr>
          <p:cNvPr id="3" name="Rezervirano mjesto za tekst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hr-HR"/>
              <a:t>Uredite stilove teksta matrice</a:t>
            </a:r>
          </a:p>
        </p:txBody>
      </p:sp>
      <p:sp>
        <p:nvSpPr>
          <p:cNvPr id="4" name="Rezervirano mjesto za sadržaj 3"/>
          <p:cNvSpPr>
            <a:spLocks noGrp="1"/>
          </p:cNvSpPr>
          <p:nvPr>
            <p:ph sz="half" idx="2"/>
          </p:nvPr>
        </p:nvSpPr>
        <p:spPr>
          <a:xfrm>
            <a:off x="2208213" y="2505075"/>
            <a:ext cx="4572000" cy="3337560"/>
          </a:xfrm>
        </p:spPr>
        <p:txBody>
          <a:bodyPr rtlCol="0"/>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5" name="Rezervirano mjesto za tekst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hr-HR"/>
              <a:t>Uredite stilove teksta matrice</a:t>
            </a:r>
          </a:p>
        </p:txBody>
      </p:sp>
      <p:sp>
        <p:nvSpPr>
          <p:cNvPr id="6" name="Rezervirano mjesto za sadržaj 5"/>
          <p:cNvSpPr>
            <a:spLocks noGrp="1"/>
          </p:cNvSpPr>
          <p:nvPr>
            <p:ph sz="quarter" idx="4"/>
          </p:nvPr>
        </p:nvSpPr>
        <p:spPr>
          <a:xfrm>
            <a:off x="7008813" y="2505075"/>
            <a:ext cx="4572000" cy="3337560"/>
          </a:xfrm>
        </p:spPr>
        <p:txBody>
          <a:bodyPr rtlCol="0"/>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7" name="Rezervirano mjesto za datum 6"/>
          <p:cNvSpPr>
            <a:spLocks noGrp="1"/>
          </p:cNvSpPr>
          <p:nvPr>
            <p:ph type="dt" sz="half" idx="10"/>
          </p:nvPr>
        </p:nvSpPr>
        <p:spPr/>
        <p:txBody>
          <a:bodyPr rtlCol="0"/>
          <a:lstStyle>
            <a:lvl1pPr>
              <a:defRPr/>
            </a:lvl1pPr>
          </a:lstStyle>
          <a:p>
            <a:fld id="{77CB2635-FB57-4D64-863E-7502DCDDC449}" type="datetime1">
              <a:rPr lang="hr-HR" smtClean="0"/>
              <a:pPr/>
              <a:t>15.6.2021.</a:t>
            </a:fld>
            <a:endParaRPr lang="hr-HR" dirty="0"/>
          </a:p>
        </p:txBody>
      </p:sp>
      <p:sp>
        <p:nvSpPr>
          <p:cNvPr id="8" name="Rezervirano mjesto za podnožje 7"/>
          <p:cNvSpPr>
            <a:spLocks noGrp="1"/>
          </p:cNvSpPr>
          <p:nvPr>
            <p:ph type="ftr" sz="quarter" idx="11"/>
          </p:nvPr>
        </p:nvSpPr>
        <p:spPr/>
        <p:txBody>
          <a:bodyPr rtlCol="0"/>
          <a:lstStyle/>
          <a:p>
            <a:pPr rtl="0"/>
            <a:endParaRPr lang="hr-HR" dirty="0"/>
          </a:p>
        </p:txBody>
      </p:sp>
      <p:sp>
        <p:nvSpPr>
          <p:cNvPr id="9" name="Rezervirano mjesto za broj slajda 8"/>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a:t>Uredite stil naslova matrice</a:t>
            </a:r>
            <a:endParaRPr lang="hr-HR" dirty="0"/>
          </a:p>
        </p:txBody>
      </p:sp>
      <p:sp>
        <p:nvSpPr>
          <p:cNvPr id="3" name="Rezervirano mjesto za datum 2"/>
          <p:cNvSpPr>
            <a:spLocks noGrp="1"/>
          </p:cNvSpPr>
          <p:nvPr>
            <p:ph type="dt" sz="half" idx="10"/>
          </p:nvPr>
        </p:nvSpPr>
        <p:spPr/>
        <p:txBody>
          <a:bodyPr rtlCol="0"/>
          <a:lstStyle>
            <a:lvl1pPr>
              <a:defRPr/>
            </a:lvl1pPr>
          </a:lstStyle>
          <a:p>
            <a:fld id="{9F1F61AE-F48B-44D7-9423-BC1D53D3942E}" type="datetime1">
              <a:rPr lang="hr-HR" smtClean="0"/>
              <a:pPr/>
              <a:t>15.6.2021.</a:t>
            </a:fld>
            <a:endParaRPr lang="hr-HR" dirty="0"/>
          </a:p>
        </p:txBody>
      </p:sp>
      <p:sp>
        <p:nvSpPr>
          <p:cNvPr id="4" name="Rezervirano mjesto za podnožje 3"/>
          <p:cNvSpPr>
            <a:spLocks noGrp="1"/>
          </p:cNvSpPr>
          <p:nvPr>
            <p:ph type="ftr" sz="quarter" idx="11"/>
          </p:nvPr>
        </p:nvSpPr>
        <p:spPr/>
        <p:txBody>
          <a:bodyPr rtlCol="0"/>
          <a:lstStyle/>
          <a:p>
            <a:pPr rtl="0"/>
            <a:endParaRPr lang="hr-HR" dirty="0"/>
          </a:p>
        </p:txBody>
      </p:sp>
      <p:sp>
        <p:nvSpPr>
          <p:cNvPr id="5" name="Rezervirano mjesto za broj slajda 4"/>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zervirano mjesto za datum 1"/>
          <p:cNvSpPr>
            <a:spLocks noGrp="1"/>
          </p:cNvSpPr>
          <p:nvPr>
            <p:ph type="dt" sz="half" idx="10"/>
          </p:nvPr>
        </p:nvSpPr>
        <p:spPr/>
        <p:txBody>
          <a:bodyPr rtlCol="0"/>
          <a:lstStyle>
            <a:lvl1pPr>
              <a:defRPr/>
            </a:lvl1pPr>
          </a:lstStyle>
          <a:p>
            <a:fld id="{E79FE39E-48A6-4018-8B1D-237A622ED41B}" type="datetime1">
              <a:rPr lang="hr-HR" smtClean="0"/>
              <a:pPr/>
              <a:t>15.6.2021.</a:t>
            </a:fld>
            <a:endParaRPr lang="hr-HR" dirty="0"/>
          </a:p>
        </p:txBody>
      </p:sp>
      <p:sp>
        <p:nvSpPr>
          <p:cNvPr id="3" name="Rezervirano mjesto za podnožje 2"/>
          <p:cNvSpPr>
            <a:spLocks noGrp="1"/>
          </p:cNvSpPr>
          <p:nvPr>
            <p:ph type="ftr" sz="quarter" idx="11"/>
          </p:nvPr>
        </p:nvSpPr>
        <p:spPr/>
        <p:txBody>
          <a:bodyPr rtlCol="0"/>
          <a:lstStyle/>
          <a:p>
            <a:pPr rtl="0"/>
            <a:endParaRPr lang="hr-HR" dirty="0"/>
          </a:p>
        </p:txBody>
      </p:sp>
      <p:sp>
        <p:nvSpPr>
          <p:cNvPr id="4" name="Rezervirano mjesto za broj slajda 3"/>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hr-HR"/>
              <a:t>Uredite stil naslova matrice</a:t>
            </a:r>
            <a:endParaRPr lang="hr-HR" dirty="0"/>
          </a:p>
        </p:txBody>
      </p:sp>
      <p:sp>
        <p:nvSpPr>
          <p:cNvPr id="3" name="Rezervirano mjesto za sadržaj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hr-HR"/>
              <a:t>Uredite stilove teksta matrice</a:t>
            </a:r>
          </a:p>
          <a:p>
            <a:pPr lvl="1" rtl="0"/>
            <a:r>
              <a:rPr lang="hr-HR"/>
              <a:t>Druga razina</a:t>
            </a:r>
          </a:p>
          <a:p>
            <a:pPr lvl="2" rtl="0"/>
            <a:r>
              <a:rPr lang="hr-HR"/>
              <a:t>Treća razina</a:t>
            </a:r>
          </a:p>
          <a:p>
            <a:pPr lvl="3" rtl="0"/>
            <a:r>
              <a:rPr lang="hr-HR"/>
              <a:t>Četvrta razina</a:t>
            </a:r>
          </a:p>
          <a:p>
            <a:pPr lvl="4" rtl="0"/>
            <a:r>
              <a:rPr lang="hr-HR"/>
              <a:t>Peta razina</a:t>
            </a:r>
            <a:endParaRPr lang="hr-HR" dirty="0"/>
          </a:p>
        </p:txBody>
      </p:sp>
      <p:sp>
        <p:nvSpPr>
          <p:cNvPr id="4" name="Rezervirano mjesto za tekst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hr-HR"/>
              <a:t>Uredite stilove teksta matrice</a:t>
            </a:r>
          </a:p>
        </p:txBody>
      </p:sp>
      <p:sp>
        <p:nvSpPr>
          <p:cNvPr id="5" name="Rezervirano mjesto za datum 4"/>
          <p:cNvSpPr>
            <a:spLocks noGrp="1"/>
          </p:cNvSpPr>
          <p:nvPr>
            <p:ph type="dt" sz="half" idx="10"/>
          </p:nvPr>
        </p:nvSpPr>
        <p:spPr/>
        <p:txBody>
          <a:bodyPr rtlCol="0"/>
          <a:lstStyle>
            <a:lvl1pPr>
              <a:defRPr/>
            </a:lvl1pPr>
          </a:lstStyle>
          <a:p>
            <a:fld id="{61CE32CE-71B0-4589-AEAD-D79F105FAE5F}" type="datetime1">
              <a:rPr lang="hr-HR" smtClean="0"/>
              <a:pPr/>
              <a:t>15.6.2021.</a:t>
            </a:fld>
            <a:endParaRPr lang="hr-HR" dirty="0"/>
          </a:p>
        </p:txBody>
      </p:sp>
      <p:sp>
        <p:nvSpPr>
          <p:cNvPr id="6" name="Rezervirano mjesto za podnožje 5"/>
          <p:cNvSpPr>
            <a:spLocks noGrp="1"/>
          </p:cNvSpPr>
          <p:nvPr>
            <p:ph type="ftr" sz="quarter" idx="11"/>
          </p:nvPr>
        </p:nvSpPr>
        <p:spPr/>
        <p:txBody>
          <a:bodyPr rtlCol="0"/>
          <a:lstStyle/>
          <a:p>
            <a:pPr rtl="0"/>
            <a:endParaRPr lang="hr-HR" dirty="0"/>
          </a:p>
        </p:txBody>
      </p:sp>
      <p:sp>
        <p:nvSpPr>
          <p:cNvPr id="7" name="Rezervirano mjesto za broj slajda 6"/>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hr-HR"/>
              <a:t>Uredite stil naslova matrice</a:t>
            </a:r>
            <a:endParaRPr lang="hr-HR" dirty="0"/>
          </a:p>
        </p:txBody>
      </p:sp>
      <p:sp>
        <p:nvSpPr>
          <p:cNvPr id="8" name="Zaobljeni pravokutnik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dirty="0"/>
          </a:p>
        </p:txBody>
      </p:sp>
      <p:sp>
        <p:nvSpPr>
          <p:cNvPr id="3" name="Rezervirano mjesto za sliku 2" descr="Prazno rezervirano mjesto za dodavanje slike. Kliknite rezervirano mjesto i odaberite sliku koju želite dodati."/>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hr-HR"/>
              <a:t>Kliknite ikonu da biste dodali  sliku</a:t>
            </a:r>
            <a:endParaRPr lang="hr-HR" dirty="0"/>
          </a:p>
        </p:txBody>
      </p:sp>
      <p:sp>
        <p:nvSpPr>
          <p:cNvPr id="4" name="Rezervirano mjesto za tekst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hr-HR"/>
              <a:t>Uredite stilove teksta matrice</a:t>
            </a:r>
          </a:p>
        </p:txBody>
      </p:sp>
      <p:sp>
        <p:nvSpPr>
          <p:cNvPr id="5" name="Rezervirano mjesto za datum 4"/>
          <p:cNvSpPr>
            <a:spLocks noGrp="1"/>
          </p:cNvSpPr>
          <p:nvPr>
            <p:ph type="dt" sz="half" idx="10"/>
          </p:nvPr>
        </p:nvSpPr>
        <p:spPr/>
        <p:txBody>
          <a:bodyPr rtlCol="0"/>
          <a:lstStyle>
            <a:lvl1pPr>
              <a:defRPr/>
            </a:lvl1pPr>
          </a:lstStyle>
          <a:p>
            <a:fld id="{EF66C2B8-9774-483E-8A43-E13732CBCC8C}" type="datetime1">
              <a:rPr lang="hr-HR" smtClean="0"/>
              <a:pPr/>
              <a:t>15.6.2021.</a:t>
            </a:fld>
            <a:endParaRPr lang="hr-HR" dirty="0"/>
          </a:p>
        </p:txBody>
      </p:sp>
      <p:sp>
        <p:nvSpPr>
          <p:cNvPr id="6" name="Rezervirano mjesto za podnožje 5"/>
          <p:cNvSpPr>
            <a:spLocks noGrp="1"/>
          </p:cNvSpPr>
          <p:nvPr>
            <p:ph type="ftr" sz="quarter" idx="11"/>
          </p:nvPr>
        </p:nvSpPr>
        <p:spPr/>
        <p:txBody>
          <a:bodyPr rtlCol="0"/>
          <a:lstStyle/>
          <a:p>
            <a:pPr rtl="0"/>
            <a:endParaRPr lang="hr-HR" dirty="0"/>
          </a:p>
        </p:txBody>
      </p:sp>
      <p:sp>
        <p:nvSpPr>
          <p:cNvPr id="7" name="Rezervirano mjesto za broj slajda 6"/>
          <p:cNvSpPr>
            <a:spLocks noGrp="1"/>
          </p:cNvSpPr>
          <p:nvPr>
            <p:ph type="sldNum" sz="quarter" idx="12"/>
          </p:nvPr>
        </p:nvSpPr>
        <p:spPr/>
        <p:txBody>
          <a:bodyPr rtlCol="0"/>
          <a:lstStyle/>
          <a:p>
            <a:pPr rtl="0"/>
            <a:fld id="{8FDBFFB2-86D9-4B8F-A59A-553A60B94BBE}" type="slidenum">
              <a:rPr lang="hr-HR" smtClean="0"/>
              <a:t>‹#›</a:t>
            </a:fld>
            <a:endParaRPr lang="hr-HR"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Rezervirano mjesto za naslov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hr-HR" dirty="0"/>
              <a:t>Kliknite da biste uredili stil naslova matrice</a:t>
            </a:r>
          </a:p>
        </p:txBody>
      </p:sp>
      <p:sp>
        <p:nvSpPr>
          <p:cNvPr id="3" name="Rezervirano mjesto za tekst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hr-HR" dirty="0"/>
              <a:t>Kliknite da biste uredili stilove teksta matrice</a:t>
            </a:r>
          </a:p>
          <a:p>
            <a:pPr lvl="1" rtl="0"/>
            <a:r>
              <a:rPr lang="hr-HR" dirty="0"/>
              <a:t>Druga razina</a:t>
            </a:r>
          </a:p>
          <a:p>
            <a:pPr lvl="2" rtl="0"/>
            <a:r>
              <a:rPr lang="hr-HR" dirty="0"/>
              <a:t>Treća razina</a:t>
            </a:r>
          </a:p>
          <a:p>
            <a:pPr lvl="3" rtl="0"/>
            <a:r>
              <a:rPr lang="hr-HR" dirty="0"/>
              <a:t>Četvrta razina</a:t>
            </a:r>
          </a:p>
          <a:p>
            <a:pPr lvl="4" rtl="0"/>
            <a:r>
              <a:rPr lang="hr-HR" dirty="0"/>
              <a:t>Peta razina</a:t>
            </a:r>
          </a:p>
        </p:txBody>
      </p:sp>
      <p:sp>
        <p:nvSpPr>
          <p:cNvPr id="4" name="Rezervirano mjesto za datum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8AF0D61C-5686-4F81-A093-16939D56E69D}" type="datetime1">
              <a:rPr lang="hr-HR" smtClean="0"/>
              <a:pPr/>
              <a:t>15.6.2021.</a:t>
            </a:fld>
            <a:endParaRPr lang="hr-HR" dirty="0"/>
          </a:p>
        </p:txBody>
      </p:sp>
      <p:sp>
        <p:nvSpPr>
          <p:cNvPr id="5" name="Rezervirano mjesto za podnožje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hr-HR" dirty="0"/>
          </a:p>
        </p:txBody>
      </p:sp>
      <p:sp>
        <p:nvSpPr>
          <p:cNvPr id="6" name="Rezervirano mjesto za broj slajda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hr-HR" smtClean="0"/>
              <a:pPr/>
              <a:t>‹#›</a:t>
            </a:fld>
            <a:endParaRPr lang="hr-HR"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apzXGEbZht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712821" y="979747"/>
            <a:ext cx="9916296" cy="3642204"/>
          </a:xfrm>
        </p:spPr>
        <p:txBody>
          <a:bodyPr rtlCol="0"/>
          <a:lstStyle/>
          <a:p>
            <a:pPr algn="r"/>
            <a:r>
              <a:rPr lang="hr-HR" sz="4000" dirty="0"/>
              <a:t>Uvod u Transakcijsku analizu (TA)</a:t>
            </a:r>
            <a:br>
              <a:rPr lang="hr-HR" sz="4000" dirty="0"/>
            </a:br>
            <a:r>
              <a:rPr lang="hr-HR" sz="1800" b="1" spc="-50" dirty="0">
                <a:solidFill>
                  <a:prstClr val="black">
                    <a:lumMod val="85000"/>
                    <a:lumOff val="15000"/>
                  </a:prstClr>
                </a:solidFill>
                <a:latin typeface="Calibri Light" panose="020F0302020204030204"/>
              </a:rPr>
              <a:t>19.-25.5.2019., Ljubljana, Slovenija</a:t>
            </a:r>
            <a:br>
              <a:rPr lang="hr-HR" sz="1800" b="1" spc="-50" dirty="0">
                <a:solidFill>
                  <a:prstClr val="black">
                    <a:lumMod val="85000"/>
                    <a:lumOff val="15000"/>
                  </a:prstClr>
                </a:solidFill>
                <a:latin typeface="Calibri Light" panose="020F0302020204030204"/>
              </a:rPr>
            </a:br>
            <a:r>
              <a:rPr lang="en-US" sz="1800" b="1" spc="-50" dirty="0">
                <a:solidFill>
                  <a:prstClr val="black">
                    <a:lumMod val="85000"/>
                    <a:lumOff val="15000"/>
                  </a:prstClr>
                </a:solidFill>
                <a:latin typeface="Calibri Light" panose="020F0302020204030204"/>
              </a:rPr>
              <a:t>‘</a:t>
            </a:r>
            <a:r>
              <a:rPr lang="hr-HR" sz="1800" b="1" spc="-50" dirty="0">
                <a:solidFill>
                  <a:prstClr val="black">
                    <a:lumMod val="85000"/>
                    <a:lumOff val="15000"/>
                  </a:prstClr>
                </a:solidFill>
                <a:latin typeface="Calibri Light" panose="020F0302020204030204"/>
              </a:rPr>
              <a:t>’</a:t>
            </a:r>
            <a:r>
              <a:rPr lang="en-US" sz="1800" b="1" spc="-50" dirty="0">
                <a:solidFill>
                  <a:prstClr val="black">
                    <a:lumMod val="85000"/>
                    <a:lumOff val="15000"/>
                  </a:prstClr>
                </a:solidFill>
                <a:latin typeface="Calibri Light" panose="020F0302020204030204"/>
              </a:rPr>
              <a:t>Conflict Management and Developing of Effective Communication Skills''</a:t>
            </a:r>
            <a:br>
              <a:rPr lang="hr-HR" sz="1800" b="1" spc="-50" dirty="0">
                <a:solidFill>
                  <a:prstClr val="black">
                    <a:lumMod val="85000"/>
                    <a:lumOff val="15000"/>
                  </a:prstClr>
                </a:solidFill>
                <a:latin typeface="Calibri Light" panose="020F0302020204030204"/>
              </a:rPr>
            </a:br>
            <a:r>
              <a:rPr lang="hr-HR" sz="1800" b="1" spc="-50" dirty="0">
                <a:solidFill>
                  <a:prstClr val="black">
                    <a:lumMod val="85000"/>
                    <a:lumOff val="15000"/>
                  </a:prstClr>
                </a:solidFill>
                <a:latin typeface="Calibri Light" panose="020F0302020204030204"/>
              </a:rPr>
              <a:t>mobilnost u sklopu </a:t>
            </a:r>
            <a:r>
              <a:rPr lang="hr-HR" sz="1800" b="1" spc="-50" dirty="0" err="1">
                <a:solidFill>
                  <a:prstClr val="black">
                    <a:lumMod val="85000"/>
                    <a:lumOff val="15000"/>
                  </a:prstClr>
                </a:solidFill>
                <a:latin typeface="Calibri Light" panose="020F0302020204030204"/>
              </a:rPr>
              <a:t>Erasmus</a:t>
            </a:r>
            <a:r>
              <a:rPr lang="hr-HR" sz="1800" b="1" spc="-50" dirty="0">
                <a:solidFill>
                  <a:prstClr val="black">
                    <a:lumMod val="85000"/>
                    <a:lumOff val="15000"/>
                  </a:prstClr>
                </a:solidFill>
                <a:latin typeface="Calibri Light" panose="020F0302020204030204"/>
              </a:rPr>
              <a:t>+ projekta (KA1)</a:t>
            </a:r>
            <a:br>
              <a:rPr lang="hr-HR" sz="1800" b="1" spc="-50" dirty="0">
                <a:solidFill>
                  <a:prstClr val="black">
                    <a:lumMod val="85000"/>
                    <a:lumOff val="15000"/>
                  </a:prstClr>
                </a:solidFill>
                <a:latin typeface="Calibri Light" panose="020F0302020204030204"/>
              </a:rPr>
            </a:br>
            <a:r>
              <a:rPr lang="hr-HR" sz="1800" b="1" spc="-50" dirty="0">
                <a:solidFill>
                  <a:prstClr val="black">
                    <a:lumMod val="85000"/>
                    <a:lumOff val="15000"/>
                  </a:prstClr>
                </a:solidFill>
                <a:latin typeface="Calibri Light" panose="020F0302020204030204"/>
              </a:rPr>
              <a:t>Osnovne škole Bedekovčina</a:t>
            </a:r>
            <a:br>
              <a:rPr lang="hr-HR" sz="1800" b="1" spc="-50" dirty="0">
                <a:solidFill>
                  <a:prstClr val="black">
                    <a:lumMod val="85000"/>
                    <a:lumOff val="15000"/>
                  </a:prstClr>
                </a:solidFill>
                <a:latin typeface="Calibri Light" panose="020F0302020204030204"/>
              </a:rPr>
            </a:br>
            <a:r>
              <a:rPr lang="hr-HR" sz="1800" b="1" spc="-50" dirty="0">
                <a:solidFill>
                  <a:prstClr val="black">
                    <a:lumMod val="85000"/>
                    <a:lumOff val="15000"/>
                  </a:prstClr>
                </a:solidFill>
                <a:latin typeface="Calibri Light" panose="020F0302020204030204"/>
              </a:rPr>
              <a:t>‘’Kroz različitost do izvrsnosti’’</a:t>
            </a:r>
            <a:endParaRPr lang="hr-HR" dirty="0"/>
          </a:p>
        </p:txBody>
      </p:sp>
      <p:sp>
        <p:nvSpPr>
          <p:cNvPr id="3" name="Podnaslov 2"/>
          <p:cNvSpPr>
            <a:spLocks noGrp="1"/>
          </p:cNvSpPr>
          <p:nvPr>
            <p:ph type="subTitle" idx="1"/>
          </p:nvPr>
        </p:nvSpPr>
        <p:spPr>
          <a:xfrm>
            <a:off x="7306235" y="5928360"/>
            <a:ext cx="4172592" cy="1226372"/>
          </a:xfrm>
        </p:spPr>
        <p:txBody>
          <a:bodyPr rtlCol="0">
            <a:normAutofit/>
          </a:bodyPr>
          <a:lstStyle/>
          <a:p>
            <a:pPr lvl="0" algn="r">
              <a:spcBef>
                <a:spcPts val="1200"/>
              </a:spcBef>
              <a:spcAft>
                <a:spcPts val="200"/>
              </a:spcAft>
              <a:buClr>
                <a:srgbClr val="1CADE4"/>
              </a:buClr>
              <a:buSzPct val="100000"/>
            </a:pPr>
            <a:r>
              <a:rPr lang="hr-HR" sz="2500" b="1" spc="-50" dirty="0">
                <a:solidFill>
                  <a:prstClr val="black">
                    <a:lumMod val="85000"/>
                    <a:lumOff val="15000"/>
                  </a:prstClr>
                </a:solidFill>
                <a:latin typeface="Calibri Light" panose="020F0302020204030204"/>
              </a:rPr>
              <a:t>Pripremila: </a:t>
            </a:r>
            <a:r>
              <a:rPr lang="hr-HR" sz="1600" b="1" spc="-50" dirty="0">
                <a:solidFill>
                  <a:prstClr val="black">
                    <a:lumMod val="85000"/>
                    <a:lumOff val="15000"/>
                  </a:prstClr>
                </a:solidFill>
                <a:latin typeface="Calibri Light" panose="020F0302020204030204"/>
              </a:rPr>
              <a:t>Marta Kokolić, </a:t>
            </a:r>
            <a:r>
              <a:rPr lang="hr-HR" sz="1600" b="1" spc="-50" dirty="0" err="1">
                <a:solidFill>
                  <a:prstClr val="black">
                    <a:lumMod val="85000"/>
                    <a:lumOff val="15000"/>
                  </a:prstClr>
                </a:solidFill>
                <a:latin typeface="Calibri Light" panose="020F0302020204030204"/>
              </a:rPr>
              <a:t>prof.soc.ped</a:t>
            </a:r>
            <a:r>
              <a:rPr lang="hr-HR" sz="1600" b="1" spc="-50" dirty="0">
                <a:solidFill>
                  <a:prstClr val="black">
                    <a:lumMod val="85000"/>
                    <a:lumOff val="15000"/>
                  </a:prstClr>
                </a:solidFill>
                <a:latin typeface="Calibri Light" panose="020F0302020204030204"/>
              </a:rPr>
              <a:t>. </a:t>
            </a:r>
          </a:p>
          <a:p>
            <a:pPr lvl="0" algn="r">
              <a:spcBef>
                <a:spcPts val="1200"/>
              </a:spcBef>
              <a:spcAft>
                <a:spcPts val="200"/>
              </a:spcAft>
              <a:buClr>
                <a:srgbClr val="1CADE4"/>
              </a:buClr>
              <a:buSzPct val="100000"/>
            </a:pPr>
            <a:r>
              <a:rPr lang="hr-HR" sz="1600" b="1" spc="-50" dirty="0">
                <a:solidFill>
                  <a:prstClr val="black">
                    <a:lumMod val="85000"/>
                    <a:lumOff val="15000"/>
                  </a:prstClr>
                </a:solidFill>
                <a:latin typeface="Calibri Light" panose="020F0302020204030204"/>
              </a:rPr>
              <a:t>prema predavanju Ane </a:t>
            </a:r>
            <a:r>
              <a:rPr lang="hr-HR" sz="1600" b="1" spc="-50" dirty="0" err="1">
                <a:solidFill>
                  <a:prstClr val="black">
                    <a:lumMod val="85000"/>
                    <a:lumOff val="15000"/>
                  </a:prstClr>
                </a:solidFill>
                <a:latin typeface="Calibri Light" panose="020F0302020204030204"/>
              </a:rPr>
              <a:t>Arzenšek</a:t>
            </a:r>
            <a:r>
              <a:rPr lang="hr-HR" sz="1600" b="1" spc="-50" dirty="0">
                <a:solidFill>
                  <a:prstClr val="black">
                    <a:lumMod val="85000"/>
                    <a:lumOff val="15000"/>
                  </a:prstClr>
                </a:solidFill>
                <a:latin typeface="Calibri Light" panose="020F0302020204030204"/>
              </a:rPr>
              <a:t>, </a:t>
            </a:r>
            <a:r>
              <a:rPr lang="hr-HR" sz="1600" b="1" spc="-50" dirty="0" err="1">
                <a:solidFill>
                  <a:prstClr val="black">
                    <a:lumMod val="85000"/>
                    <a:lumOff val="15000"/>
                  </a:prstClr>
                </a:solidFill>
                <a:latin typeface="Calibri Light" panose="020F0302020204030204"/>
              </a:rPr>
              <a:t>PhD</a:t>
            </a:r>
            <a:endParaRPr lang="hr-HR" sz="1600" b="1" cap="all" spc="200" dirty="0">
              <a:solidFill>
                <a:srgbClr val="344068"/>
              </a:solidFill>
              <a:latin typeface="Calibri Light" panose="020F0302020204030204"/>
            </a:endParaRPr>
          </a:p>
          <a:p>
            <a:pPr rtl="0"/>
            <a:endParaRPr lang="hr-HR" dirty="0"/>
          </a:p>
        </p:txBody>
      </p:sp>
      <p:pic>
        <p:nvPicPr>
          <p:cNvPr id="4" name="Slika 3"/>
          <p:cNvPicPr>
            <a:picLocks noChangeAspect="1"/>
          </p:cNvPicPr>
          <p:nvPr/>
        </p:nvPicPr>
        <p:blipFill>
          <a:blip r:embed="rId3"/>
          <a:stretch>
            <a:fillRect/>
          </a:stretch>
        </p:blipFill>
        <p:spPr>
          <a:xfrm>
            <a:off x="360015" y="217681"/>
            <a:ext cx="1944793" cy="762066"/>
          </a:xfrm>
          <a:prstGeom prst="rect">
            <a:avLst/>
          </a:prstGeom>
        </p:spPr>
      </p:pic>
      <p:pic>
        <p:nvPicPr>
          <p:cNvPr id="5" name="Slika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2696" y="224212"/>
            <a:ext cx="1130462" cy="768102"/>
          </a:xfrm>
          <a:prstGeom prst="rect">
            <a:avLst/>
          </a:prstGeom>
        </p:spPr>
      </p:pic>
      <p:pic>
        <p:nvPicPr>
          <p:cNvPr id="6" name="Slika 5"/>
          <p:cNvPicPr>
            <a:picLocks noChangeAspect="1"/>
          </p:cNvPicPr>
          <p:nvPr/>
        </p:nvPicPr>
        <p:blipFill>
          <a:blip r:embed="rId5"/>
          <a:stretch>
            <a:fillRect/>
          </a:stretch>
        </p:blipFill>
        <p:spPr>
          <a:xfrm>
            <a:off x="9352220" y="134517"/>
            <a:ext cx="2523963" cy="719390"/>
          </a:xfrm>
          <a:prstGeom prst="rect">
            <a:avLst/>
          </a:prstGeom>
        </p:spPr>
      </p:pic>
      <p:pic>
        <p:nvPicPr>
          <p:cNvPr id="7" name="Slika 6"/>
          <p:cNvPicPr>
            <a:picLocks noChangeAspect="1"/>
          </p:cNvPicPr>
          <p:nvPr/>
        </p:nvPicPr>
        <p:blipFill>
          <a:blip r:embed="rId6"/>
          <a:stretch>
            <a:fillRect/>
          </a:stretch>
        </p:blipFill>
        <p:spPr>
          <a:xfrm>
            <a:off x="360015" y="5214439"/>
            <a:ext cx="2404233" cy="1427842"/>
          </a:xfrm>
          <a:prstGeom prst="rect">
            <a:avLst/>
          </a:prstGeom>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93516" y="330926"/>
            <a:ext cx="9372600" cy="1200416"/>
          </a:xfrm>
        </p:spPr>
        <p:txBody>
          <a:bodyPr/>
          <a:lstStyle/>
          <a:p>
            <a:r>
              <a:rPr lang="hr-HR" dirty="0"/>
              <a:t>Od kud dolaze ti ‘’</a:t>
            </a:r>
            <a:r>
              <a:rPr lang="hr-HR" dirty="0" err="1"/>
              <a:t>strokovi</a:t>
            </a:r>
            <a:r>
              <a:rPr lang="hr-HR" dirty="0"/>
              <a:t>’’  </a:t>
            </a:r>
          </a:p>
        </p:txBody>
      </p:sp>
      <p:sp>
        <p:nvSpPr>
          <p:cNvPr id="3" name="Rezervirano mjesto sadržaja 2"/>
          <p:cNvSpPr>
            <a:spLocks noGrp="1"/>
          </p:cNvSpPr>
          <p:nvPr>
            <p:ph idx="1"/>
          </p:nvPr>
        </p:nvSpPr>
        <p:spPr>
          <a:xfrm>
            <a:off x="1015139" y="1687286"/>
            <a:ext cx="9372600" cy="4114800"/>
          </a:xfrm>
        </p:spPr>
        <p:txBody>
          <a:bodyPr/>
          <a:lstStyle/>
          <a:p>
            <a:r>
              <a:rPr lang="hr-HR" dirty="0" err="1"/>
              <a:t>Stroukovi</a:t>
            </a:r>
            <a:r>
              <a:rPr lang="hr-HR" dirty="0"/>
              <a:t> dolaze ili izvana iz naše okoline, ali i od nas samih</a:t>
            </a:r>
          </a:p>
          <a:p>
            <a:r>
              <a:rPr lang="hr-HR" dirty="0"/>
              <a:t>Npr.</a:t>
            </a:r>
          </a:p>
          <a:p>
            <a:endParaRPr lang="hr-HR" dirty="0"/>
          </a:p>
        </p:txBody>
      </p:sp>
      <p:pic>
        <p:nvPicPr>
          <p:cNvPr id="4" name="Slika 3"/>
          <p:cNvPicPr>
            <a:picLocks noChangeAspect="1"/>
          </p:cNvPicPr>
          <p:nvPr/>
        </p:nvPicPr>
        <p:blipFill>
          <a:blip r:embed="rId2"/>
          <a:stretch>
            <a:fillRect/>
          </a:stretch>
        </p:blipFill>
        <p:spPr>
          <a:xfrm>
            <a:off x="1249129" y="2571523"/>
            <a:ext cx="2639797" cy="2725148"/>
          </a:xfrm>
          <a:prstGeom prst="rect">
            <a:avLst/>
          </a:prstGeom>
        </p:spPr>
      </p:pic>
    </p:spTree>
    <p:extLst>
      <p:ext uri="{BB962C8B-B14F-4D97-AF65-F5344CB8AC3E}">
        <p14:creationId xmlns:p14="http://schemas.microsoft.com/office/powerpoint/2010/main" val="299356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POZITIVNI I NEGATIVNI ‘’STROUKOVI’’</a:t>
            </a:r>
          </a:p>
        </p:txBody>
      </p:sp>
      <p:sp>
        <p:nvSpPr>
          <p:cNvPr id="3" name="Rezervirano mjesto sadržaja 2"/>
          <p:cNvSpPr>
            <a:spLocks noGrp="1"/>
          </p:cNvSpPr>
          <p:nvPr>
            <p:ph idx="1"/>
          </p:nvPr>
        </p:nvSpPr>
        <p:spPr/>
        <p:txBody>
          <a:bodyPr/>
          <a:lstStyle/>
          <a:p>
            <a:r>
              <a:rPr lang="hr-HR" b="1" dirty="0">
                <a:solidFill>
                  <a:srgbClr val="A0127B"/>
                </a:solidFill>
              </a:rPr>
              <a:t>POZITIVAN STROUK</a:t>
            </a:r>
            <a:r>
              <a:rPr lang="hr-HR" dirty="0"/>
              <a:t>: </a:t>
            </a:r>
            <a:r>
              <a:rPr lang="hr-HR" dirty="0" err="1"/>
              <a:t>strouk</a:t>
            </a:r>
            <a:r>
              <a:rPr lang="hr-HR" dirty="0"/>
              <a:t> koji nam čini ugodu </a:t>
            </a:r>
          </a:p>
          <a:p>
            <a:pPr marL="45720" indent="0">
              <a:buNone/>
            </a:pPr>
            <a:r>
              <a:rPr lang="hr-HR" dirty="0"/>
              <a:t>(npr. kada nam se draga osoba </a:t>
            </a:r>
            <a:r>
              <a:rPr lang="hr-HR" dirty="0" err="1"/>
              <a:t>osmijehne</a:t>
            </a:r>
            <a:r>
              <a:rPr lang="hr-HR" dirty="0"/>
              <a:t>, namigne, kada nas učiteljica pohvali, kada dobijemo dobru ocjenu, kada vodimo ugodan razgovor s našom obitelji)</a:t>
            </a:r>
          </a:p>
          <a:p>
            <a:r>
              <a:rPr lang="hr-HR" b="1" dirty="0">
                <a:solidFill>
                  <a:srgbClr val="0070C0"/>
                </a:solidFill>
              </a:rPr>
              <a:t>NEGATIVAN STROUK</a:t>
            </a:r>
            <a:r>
              <a:rPr lang="hr-HR" dirty="0"/>
              <a:t>: </a:t>
            </a:r>
            <a:r>
              <a:rPr lang="hr-HR" dirty="0" err="1"/>
              <a:t>strouk</a:t>
            </a:r>
            <a:r>
              <a:rPr lang="hr-HR" dirty="0"/>
              <a:t> koji nam čini neugodu.</a:t>
            </a:r>
          </a:p>
          <a:p>
            <a:r>
              <a:rPr lang="hr-HR" dirty="0"/>
              <a:t>Svi obično </a:t>
            </a:r>
            <a:r>
              <a:rPr lang="hr-HR" dirty="0">
                <a:solidFill>
                  <a:srgbClr val="FF0000"/>
                </a:solidFill>
              </a:rPr>
              <a:t>težimo</a:t>
            </a:r>
            <a:r>
              <a:rPr lang="hr-HR" dirty="0"/>
              <a:t> dobiti POZITIVAN </a:t>
            </a:r>
            <a:r>
              <a:rPr lang="hr-HR" dirty="0" err="1"/>
              <a:t>strouk</a:t>
            </a:r>
            <a:r>
              <a:rPr lang="hr-HR" dirty="0"/>
              <a:t>, a izbjeći NEGATIVAN </a:t>
            </a:r>
            <a:r>
              <a:rPr lang="hr-HR" dirty="0" err="1"/>
              <a:t>strouk</a:t>
            </a:r>
            <a:r>
              <a:rPr lang="hr-HR" dirty="0"/>
              <a:t>, no</a:t>
            </a:r>
          </a:p>
          <a:p>
            <a:pPr marL="45720" indent="0">
              <a:buNone/>
            </a:pPr>
            <a:r>
              <a:rPr lang="hr-HR" b="1" dirty="0"/>
              <a:t>dobiti </a:t>
            </a:r>
            <a:r>
              <a:rPr lang="hr-HR" b="1" dirty="0">
                <a:solidFill>
                  <a:srgbClr val="FF0000"/>
                </a:solidFill>
              </a:rPr>
              <a:t>BILOKAKAV</a:t>
            </a:r>
            <a:r>
              <a:rPr lang="hr-HR" b="1" dirty="0"/>
              <a:t> </a:t>
            </a:r>
            <a:r>
              <a:rPr lang="hr-HR" b="1" dirty="0" err="1"/>
              <a:t>strouk</a:t>
            </a:r>
            <a:r>
              <a:rPr lang="hr-HR" b="1" dirty="0"/>
              <a:t> za osobu je BOLJE nego dobiti </a:t>
            </a:r>
            <a:r>
              <a:rPr lang="hr-HR" b="1" dirty="0">
                <a:solidFill>
                  <a:srgbClr val="FF0000"/>
                </a:solidFill>
              </a:rPr>
              <a:t>NIKAKAV</a:t>
            </a:r>
            <a:r>
              <a:rPr lang="hr-HR" b="1" dirty="0"/>
              <a:t> </a:t>
            </a:r>
            <a:r>
              <a:rPr lang="hr-HR" b="1" dirty="0" err="1"/>
              <a:t>strouk</a:t>
            </a:r>
            <a:r>
              <a:rPr lang="hr-HR" b="1" dirty="0"/>
              <a:t>!</a:t>
            </a:r>
          </a:p>
        </p:txBody>
      </p:sp>
    </p:spTree>
    <p:extLst>
      <p:ext uri="{BB962C8B-B14F-4D97-AF65-F5344CB8AC3E}">
        <p14:creationId xmlns:p14="http://schemas.microsoft.com/office/powerpoint/2010/main" val="923212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br>
              <a:rPr lang="pl-PL" dirty="0"/>
            </a:br>
            <a:br>
              <a:rPr lang="pl-PL" dirty="0"/>
            </a:br>
            <a:r>
              <a:rPr lang="pl-PL" dirty="0"/>
              <a:t>BILOKAKAV strouk za osobu je BOLJE nego dobiti NIKAKAV strouk!</a:t>
            </a:r>
            <a:br>
              <a:rPr lang="pl-PL" dirty="0"/>
            </a:br>
            <a:endParaRPr lang="hr-HR" dirty="0"/>
          </a:p>
        </p:txBody>
      </p:sp>
      <p:sp>
        <p:nvSpPr>
          <p:cNvPr id="3" name="Rezervirano mjesto sadržaja 2"/>
          <p:cNvSpPr>
            <a:spLocks noGrp="1"/>
          </p:cNvSpPr>
          <p:nvPr>
            <p:ph idx="1"/>
          </p:nvPr>
        </p:nvSpPr>
        <p:spPr>
          <a:xfrm>
            <a:off x="2208213" y="1600199"/>
            <a:ext cx="9372600" cy="4356463"/>
          </a:xfrm>
        </p:spPr>
        <p:txBody>
          <a:bodyPr>
            <a:normAutofit fontScale="92500" lnSpcReduction="20000"/>
          </a:bodyPr>
          <a:lstStyle/>
          <a:p>
            <a:r>
              <a:rPr lang="hr-HR" dirty="0"/>
              <a:t>(zato su djeca koja u svojim obiteljima u najranijoj dobi nisu dobivala dovoljno pozitivnog </a:t>
            </a:r>
            <a:r>
              <a:rPr lang="hr-HR" dirty="0" err="1"/>
              <a:t>strouka</a:t>
            </a:r>
            <a:r>
              <a:rPr lang="hr-HR" dirty="0"/>
              <a:t> naučila nepoželjnim ponašanjem dobiti bilokakav </a:t>
            </a:r>
            <a:r>
              <a:rPr lang="hr-HR" dirty="0" err="1"/>
              <a:t>strouk</a:t>
            </a:r>
            <a:r>
              <a:rPr lang="hr-HR" dirty="0"/>
              <a:t>, tj. negativan)</a:t>
            </a:r>
          </a:p>
          <a:p>
            <a:r>
              <a:rPr lang="hr-HR" dirty="0"/>
              <a:t>Dolaze u drugu okolinu i primjenjuju naučene obrasce – na jednak način nastoje dobiti </a:t>
            </a:r>
            <a:r>
              <a:rPr lang="hr-HR" dirty="0" err="1"/>
              <a:t>stroukove</a:t>
            </a:r>
            <a:r>
              <a:rPr lang="hr-HR" dirty="0"/>
              <a:t>, čak i ako to nije potrebno u toj novoj okolini</a:t>
            </a:r>
          </a:p>
          <a:p>
            <a:r>
              <a:rPr lang="hr-HR" dirty="0"/>
              <a:t>Ako okolina to ne prepoznaje i odgovori na nepoželjno ponašanje isključivo negativnim </a:t>
            </a:r>
            <a:r>
              <a:rPr lang="hr-HR" dirty="0" err="1"/>
              <a:t>stroukom</a:t>
            </a:r>
            <a:r>
              <a:rPr lang="hr-HR" dirty="0"/>
              <a:t>, učvrstit će se naučeno ponašanje – da STROUK traži neprihvatljivim ponašanjem, isključujući tako još više mogućnost da dobije POZITIVAN </a:t>
            </a:r>
            <a:r>
              <a:rPr lang="hr-HR" dirty="0" err="1"/>
              <a:t>strouk</a:t>
            </a:r>
            <a:endParaRPr lang="hr-HR" dirty="0"/>
          </a:p>
          <a:p>
            <a:r>
              <a:rPr lang="hr-HR" dirty="0"/>
              <a:t>NO, ukoliko okolina (intuitivno ili intelektualno) razumije duboke razloge takvog, krivo naučenog, traženja  pozitivnog </a:t>
            </a:r>
            <a:r>
              <a:rPr lang="hr-HR" dirty="0" err="1"/>
              <a:t>strouka</a:t>
            </a:r>
            <a:r>
              <a:rPr lang="hr-HR" dirty="0"/>
              <a:t> (koji je bazična potreba svake osobnosti), uz negativan </a:t>
            </a:r>
            <a:r>
              <a:rPr lang="hr-HR" dirty="0" err="1"/>
              <a:t>strouk</a:t>
            </a:r>
            <a:r>
              <a:rPr lang="hr-HR" dirty="0"/>
              <a:t> u odnosu na nepoželjno ponašanje, davat će tom djetetu puno pozitivnih </a:t>
            </a:r>
            <a:r>
              <a:rPr lang="hr-HR" dirty="0" err="1"/>
              <a:t>stroukova</a:t>
            </a:r>
            <a:r>
              <a:rPr lang="hr-HR" dirty="0"/>
              <a:t> u pogledu čega god može kako bi se ‘’nahranila’’ njegova glad za pozitivnim </a:t>
            </a:r>
            <a:r>
              <a:rPr lang="hr-HR" dirty="0" err="1"/>
              <a:t>preoznavanjem</a:t>
            </a:r>
            <a:r>
              <a:rPr lang="hr-HR" dirty="0"/>
              <a:t> njega kao osobe – na taj način s vremenom će jenjavati potreba za traženjem pozitivnih </a:t>
            </a:r>
            <a:r>
              <a:rPr lang="hr-HR" dirty="0" err="1"/>
              <a:t>stroukova</a:t>
            </a:r>
            <a:r>
              <a:rPr lang="hr-HR" dirty="0"/>
              <a:t> nepoželjnim ponašanjem jer će ih dobivati za druge stvari i tako zadovoljiti svoju potrebu</a:t>
            </a:r>
          </a:p>
          <a:p>
            <a:endParaRPr lang="hr-HR" dirty="0"/>
          </a:p>
        </p:txBody>
      </p:sp>
    </p:spTree>
    <p:extLst>
      <p:ext uri="{BB962C8B-B14F-4D97-AF65-F5344CB8AC3E}">
        <p14:creationId xmlns:p14="http://schemas.microsoft.com/office/powerpoint/2010/main" val="4241097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1154" y="304800"/>
            <a:ext cx="10509659" cy="1200416"/>
          </a:xfrm>
        </p:spPr>
        <p:txBody>
          <a:bodyPr/>
          <a:lstStyle/>
          <a:p>
            <a:r>
              <a:rPr lang="hr-HR" dirty="0"/>
              <a:t>STROUKOVI mogu biti UVJETNI i BEZUVJETNI</a:t>
            </a:r>
          </a:p>
        </p:txBody>
      </p:sp>
      <p:sp>
        <p:nvSpPr>
          <p:cNvPr id="3" name="Rezervirano mjesto sadržaja 2"/>
          <p:cNvSpPr>
            <a:spLocks noGrp="1"/>
          </p:cNvSpPr>
          <p:nvPr>
            <p:ph idx="1"/>
          </p:nvPr>
        </p:nvSpPr>
        <p:spPr>
          <a:xfrm>
            <a:off x="1193074" y="1600200"/>
            <a:ext cx="10387739" cy="4114800"/>
          </a:xfrm>
        </p:spPr>
        <p:txBody>
          <a:bodyPr/>
          <a:lstStyle/>
          <a:p>
            <a:r>
              <a:rPr lang="hr-HR" dirty="0"/>
              <a:t>UVJETNI STROUKOVI odnose se na ono što netko RADI, na PONAŠANJE</a:t>
            </a:r>
          </a:p>
          <a:p>
            <a:r>
              <a:rPr lang="hr-HR" dirty="0"/>
              <a:t>BEZUVJETNI STROUKOVI se odnose na ono što netko JEST, na OSOBNOST</a:t>
            </a:r>
          </a:p>
          <a:p>
            <a:pPr marL="45720" indent="0">
              <a:buNone/>
            </a:pPr>
            <a:endParaRPr lang="hr-HR" dirty="0"/>
          </a:p>
          <a:p>
            <a:pPr marL="45720" indent="0">
              <a:buNone/>
            </a:pPr>
            <a:r>
              <a:rPr lang="hr-HR" dirty="0"/>
              <a:t>STROUKOVE trebamo dijeliti </a:t>
            </a:r>
            <a:r>
              <a:rPr lang="hr-HR" dirty="0">
                <a:solidFill>
                  <a:srgbClr val="FF0000"/>
                </a:solidFill>
              </a:rPr>
              <a:t>promišljeno</a:t>
            </a:r>
            <a:r>
              <a:rPr lang="hr-HR" dirty="0"/>
              <a:t>, posebno kod djece/osoba čiji razvoj je osujećen, čija je osobnost krhka/neizgrađena/odrastala u nepoticajnom okruženju ili čak pod lošim/štetnim utjecajima, koja nisu dobila minimum potrebnih pozitivnih podražaja u svojem najranijem djetinjstvu.</a:t>
            </a:r>
          </a:p>
        </p:txBody>
      </p:sp>
      <p:sp>
        <p:nvSpPr>
          <p:cNvPr id="4" name="Pravokutnik 3"/>
          <p:cNvSpPr/>
          <p:nvPr/>
        </p:nvSpPr>
        <p:spPr>
          <a:xfrm>
            <a:off x="4444308" y="4428700"/>
            <a:ext cx="5243808" cy="923330"/>
          </a:xfrm>
          <a:prstGeom prst="rect">
            <a:avLst/>
          </a:prstGeom>
        </p:spPr>
        <p:txBody>
          <a:bodyPr wrap="none">
            <a:spAutoFit/>
          </a:bodyPr>
          <a:lstStyle/>
          <a:p>
            <a:r>
              <a:rPr lang="hr-HR" dirty="0" err="1"/>
              <a:t>Baby</a:t>
            </a:r>
            <a:r>
              <a:rPr lang="hr-HR" dirty="0"/>
              <a:t> </a:t>
            </a:r>
            <a:r>
              <a:rPr lang="hr-HR" dirty="0" err="1"/>
              <a:t>attachment</a:t>
            </a:r>
            <a:r>
              <a:rPr lang="hr-HR" dirty="0"/>
              <a:t> </a:t>
            </a:r>
            <a:r>
              <a:rPr lang="hr-HR" dirty="0" err="1"/>
              <a:t>experiment</a:t>
            </a:r>
            <a:r>
              <a:rPr lang="hr-HR" dirty="0"/>
              <a:t>:</a:t>
            </a:r>
          </a:p>
          <a:p>
            <a:r>
              <a:rPr lang="hr-HR" dirty="0">
                <a:hlinkClick r:id="rId2"/>
              </a:rPr>
              <a:t>https://www.youtube.com/watch?v=apzXGEbZht0</a:t>
            </a:r>
            <a:endParaRPr lang="hr-HR" dirty="0"/>
          </a:p>
          <a:p>
            <a:endParaRPr lang="hr-HR" dirty="0"/>
          </a:p>
        </p:txBody>
      </p:sp>
    </p:spTree>
    <p:extLst>
      <p:ext uri="{BB962C8B-B14F-4D97-AF65-F5344CB8AC3E}">
        <p14:creationId xmlns:p14="http://schemas.microsoft.com/office/powerpoint/2010/main" val="217877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41561" y="304800"/>
            <a:ext cx="9372600" cy="1200416"/>
          </a:xfrm>
        </p:spPr>
        <p:txBody>
          <a:bodyPr/>
          <a:lstStyle/>
          <a:p>
            <a:r>
              <a:rPr lang="hr-HR" dirty="0"/>
              <a:t>KAKVE STROUKOVE treba davati?</a:t>
            </a:r>
          </a:p>
        </p:txBody>
      </p:sp>
      <p:sp>
        <p:nvSpPr>
          <p:cNvPr id="3" name="Rezervirano mjesto sadržaja 2"/>
          <p:cNvSpPr>
            <a:spLocks noGrp="1"/>
          </p:cNvSpPr>
          <p:nvPr>
            <p:ph idx="1"/>
          </p:nvPr>
        </p:nvSpPr>
        <p:spPr>
          <a:xfrm>
            <a:off x="1241561" y="1600200"/>
            <a:ext cx="9372600" cy="4114800"/>
          </a:xfrm>
        </p:spPr>
        <p:txBody>
          <a:bodyPr>
            <a:normAutofit fontScale="92500" lnSpcReduction="10000"/>
          </a:bodyPr>
          <a:lstStyle/>
          <a:p>
            <a:r>
              <a:rPr lang="hr-HR" dirty="0"/>
              <a:t>Najviše trebamo davati UVJETNE </a:t>
            </a:r>
            <a:r>
              <a:rPr lang="hr-HR" dirty="0" err="1"/>
              <a:t>stroukove</a:t>
            </a:r>
            <a:r>
              <a:rPr lang="hr-HR" dirty="0"/>
              <a:t> – koji se odnose na ono što radimo, činimo, posebno kod NEGATIVNIH </a:t>
            </a:r>
            <a:r>
              <a:rPr lang="hr-HR" dirty="0" err="1"/>
              <a:t>stroukova</a:t>
            </a:r>
            <a:r>
              <a:rPr lang="hr-HR" dirty="0"/>
              <a:t> – jer to znači da osoba može mijenjati način ili ono što radi, vjerujete da ima mogućnost popraviti stvari</a:t>
            </a:r>
          </a:p>
          <a:p>
            <a:r>
              <a:rPr lang="hr-HR" dirty="0"/>
              <a:t>Pozitivni uvjetni </a:t>
            </a:r>
            <a:r>
              <a:rPr lang="hr-HR" dirty="0" err="1"/>
              <a:t>stroukovi</a:t>
            </a:r>
            <a:r>
              <a:rPr lang="hr-HR" dirty="0"/>
              <a:t> potiču i motiviraju na daljnje djelovanje.</a:t>
            </a:r>
          </a:p>
          <a:p>
            <a:endParaRPr lang="hr-HR" dirty="0"/>
          </a:p>
          <a:p>
            <a:r>
              <a:rPr lang="hr-HR" dirty="0"/>
              <a:t>Ukoliko koristimo BEZUVJETNE </a:t>
            </a:r>
            <a:r>
              <a:rPr lang="hr-HR" dirty="0" err="1"/>
              <a:t>stroukove</a:t>
            </a:r>
            <a:r>
              <a:rPr lang="hr-HR" dirty="0"/>
              <a:t> govorimo s pozicije da se ne može ništa mijenjati i da se to odnosi na cijelu osobnost druge osobe, npr. Ti si lijen, ne pišeš domaće zadaće. Takvim stavom dajemo do znanja djetetu da ne vidimo uopće šansu da se nešto promijeni. </a:t>
            </a:r>
          </a:p>
          <a:p>
            <a:r>
              <a:rPr lang="hr-HR" dirty="0"/>
              <a:t>Nije dobro davati ni previše POZITIVNIH STROUKOVA djeci jer to kod njih gradi sliku da su savršeni što god da čine, pa može rezultirati sindromom ‘’princeze’’ ili ‘’zvijezde’’ koliko god se nepoželjno ponašali i gubitka potrebe da popravljaju ili ulažu trud u bilo što.</a:t>
            </a:r>
          </a:p>
        </p:txBody>
      </p:sp>
    </p:spTree>
    <p:extLst>
      <p:ext uri="{BB962C8B-B14F-4D97-AF65-F5344CB8AC3E}">
        <p14:creationId xmlns:p14="http://schemas.microsoft.com/office/powerpoint/2010/main" val="2158973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a:t>Najviše se trebamo fokusirati na POZITIVNE UVJETNE </a:t>
            </a:r>
            <a:r>
              <a:rPr lang="hr-HR" dirty="0" err="1"/>
              <a:t>stroukove</a:t>
            </a:r>
            <a:r>
              <a:rPr lang="hr-HR" dirty="0"/>
              <a:t>, koji se odnose na ponašanje – ovo si dobro naslikao, ovo si dobro izmjerio, …</a:t>
            </a:r>
          </a:p>
          <a:p>
            <a:r>
              <a:rPr lang="hr-HR" dirty="0"/>
              <a:t>Kada je potrebno, ali u manjoj mjeri, treba davati osobi NEGATIVNE UVJETNE </a:t>
            </a:r>
            <a:r>
              <a:rPr lang="hr-HR" dirty="0" err="1"/>
              <a:t>stroukove</a:t>
            </a:r>
            <a:r>
              <a:rPr lang="hr-HR" dirty="0"/>
              <a:t> – ovu zadaću nisi dobro napisao, ovo nije točno izmjereno.</a:t>
            </a:r>
          </a:p>
          <a:p>
            <a:r>
              <a:rPr lang="hr-HR" dirty="0"/>
              <a:t>Uz povremene POZITIVNE BEZUVJETNE </a:t>
            </a:r>
            <a:r>
              <a:rPr lang="hr-HR" dirty="0" err="1"/>
              <a:t>stroukove</a:t>
            </a:r>
            <a:r>
              <a:rPr lang="hr-HR" dirty="0"/>
              <a:t> kad su neki ‘’posebni’’ trenuci, kad djetetu treba ohrabrenje, pohvala, motivacija, podrška, i sl.</a:t>
            </a:r>
          </a:p>
          <a:p>
            <a:r>
              <a:rPr lang="hr-HR" dirty="0"/>
              <a:t>NEGATIVNE BEZUVJETNE </a:t>
            </a:r>
            <a:r>
              <a:rPr lang="hr-HR" dirty="0" err="1"/>
              <a:t>stroukove</a:t>
            </a:r>
            <a:r>
              <a:rPr lang="hr-HR" dirty="0"/>
              <a:t> uopće ne treba koristiti jer ne podržavaju </a:t>
            </a:r>
            <a:r>
              <a:rPr lang="hr-HR" dirty="0" err="1"/>
              <a:t>pozitivaj</a:t>
            </a:r>
            <a:r>
              <a:rPr lang="hr-HR" dirty="0"/>
              <a:t> razvoj djece, često spadaju u sferu vrijeđanja i omalovažavanja te podržavanja sniženog samopouzdanja kod djece – nepotrebni su i neprofesionalni u svakodnevnoj komunikaciji, često i štetni </a:t>
            </a:r>
          </a:p>
          <a:p>
            <a:endParaRPr lang="hr-HR" dirty="0"/>
          </a:p>
          <a:p>
            <a:endParaRPr lang="hr-HR" dirty="0"/>
          </a:p>
        </p:txBody>
      </p:sp>
    </p:spTree>
    <p:extLst>
      <p:ext uri="{BB962C8B-B14F-4D97-AF65-F5344CB8AC3E}">
        <p14:creationId xmlns:p14="http://schemas.microsoft.com/office/powerpoint/2010/main" val="3750116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80160" y="304800"/>
            <a:ext cx="10300653" cy="1200416"/>
          </a:xfrm>
        </p:spPr>
        <p:txBody>
          <a:bodyPr/>
          <a:lstStyle/>
          <a:p>
            <a:r>
              <a:rPr lang="hr-HR" dirty="0"/>
              <a:t>PRIMJERI</a:t>
            </a:r>
          </a:p>
        </p:txBody>
      </p:sp>
      <p:pic>
        <p:nvPicPr>
          <p:cNvPr id="5" name="Rezervirano mjesto sadržaja 4"/>
          <p:cNvPicPr>
            <a:picLocks noGrp="1" noChangeAspect="1"/>
          </p:cNvPicPr>
          <p:nvPr>
            <p:ph idx="1"/>
          </p:nvPr>
        </p:nvPicPr>
        <p:blipFill>
          <a:blip r:embed="rId2"/>
          <a:stretch>
            <a:fillRect/>
          </a:stretch>
        </p:blipFill>
        <p:spPr>
          <a:xfrm>
            <a:off x="1431015" y="1840834"/>
            <a:ext cx="9998307" cy="3776195"/>
          </a:xfrm>
          <a:prstGeom prst="rect">
            <a:avLst/>
          </a:prstGeom>
        </p:spPr>
      </p:pic>
      <p:cxnSp>
        <p:nvCxnSpPr>
          <p:cNvPr id="7" name="Ravni poveznik 6"/>
          <p:cNvCxnSpPr/>
          <p:nvPr/>
        </p:nvCxnSpPr>
        <p:spPr>
          <a:xfrm>
            <a:off x="8366720" y="4232365"/>
            <a:ext cx="2638697" cy="975360"/>
          </a:xfrm>
          <a:prstGeom prst="line">
            <a:avLst/>
          </a:prstGeom>
          <a:ln w="50800"/>
        </p:spPr>
        <p:style>
          <a:lnRef idx="1">
            <a:schemeClr val="accent2"/>
          </a:lnRef>
          <a:fillRef idx="0">
            <a:schemeClr val="accent2"/>
          </a:fillRef>
          <a:effectRef idx="0">
            <a:schemeClr val="accent2"/>
          </a:effectRef>
          <a:fontRef idx="minor">
            <a:schemeClr val="tx1"/>
          </a:fontRef>
        </p:style>
      </p:cxnSp>
      <p:pic>
        <p:nvPicPr>
          <p:cNvPr id="10" name="Slika 9"/>
          <p:cNvPicPr>
            <a:picLocks noChangeAspect="1"/>
          </p:cNvPicPr>
          <p:nvPr/>
        </p:nvPicPr>
        <p:blipFill>
          <a:blip r:embed="rId3"/>
          <a:stretch>
            <a:fillRect/>
          </a:stretch>
        </p:blipFill>
        <p:spPr>
          <a:xfrm rot="8045385">
            <a:off x="8521923" y="4361023"/>
            <a:ext cx="2328286" cy="891007"/>
          </a:xfrm>
          <a:prstGeom prst="rect">
            <a:avLst/>
          </a:prstGeom>
        </p:spPr>
      </p:pic>
    </p:spTree>
    <p:extLst>
      <p:ext uri="{BB962C8B-B14F-4D97-AF65-F5344CB8AC3E}">
        <p14:creationId xmlns:p14="http://schemas.microsoft.com/office/powerpoint/2010/main" val="4012663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a:t>(paziti i na neverbalnu komunikaciju i svoj stav; ukoliko se radi samo o sadržaju rečenice, a zapravo mislimo ‘’To nisi napravio dobro, jer si lijen, nesposoban i </a:t>
            </a:r>
            <a:r>
              <a:rPr lang="hr-HR" dirty="0" err="1"/>
              <a:t>neprihvaćaš</a:t>
            </a:r>
            <a:r>
              <a:rPr lang="hr-HR" dirty="0"/>
              <a:t> sugestije, druga osoba će percipirati onu neizrečenu poruku)</a:t>
            </a:r>
          </a:p>
          <a:p>
            <a:endParaRPr lang="hr-HR" dirty="0"/>
          </a:p>
        </p:txBody>
      </p:sp>
    </p:spTree>
    <p:extLst>
      <p:ext uri="{BB962C8B-B14F-4D97-AF65-F5344CB8AC3E}">
        <p14:creationId xmlns:p14="http://schemas.microsoft.com/office/powerpoint/2010/main" val="2147682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spc="-50" dirty="0"/>
              <a:t>Dodavanje naslova slajda - 4</a:t>
            </a:r>
          </a:p>
        </p:txBody>
      </p:sp>
      <p:sp>
        <p:nvSpPr>
          <p:cNvPr id="3" name="Rezervirano mjesto za sadržaj 2"/>
          <p:cNvSpPr>
            <a:spLocks noGrp="1"/>
          </p:cNvSpPr>
          <p:nvPr>
            <p:ph idx="1"/>
          </p:nvPr>
        </p:nvSpPr>
        <p:spPr/>
        <p:txBody>
          <a:bodyPr rtlCol="0"/>
          <a:lstStyle/>
          <a:p>
            <a:r>
              <a:rPr lang="hr-HR" sz="1800" b="1" dirty="0">
                <a:solidFill>
                  <a:schemeClr val="tx2"/>
                </a:solidFill>
                <a:latin typeface="Calibri Light" panose="020F0302020204030204" pitchFamily="34" charset="0"/>
                <a:cs typeface="Calibri Light" panose="020F0302020204030204" pitchFamily="34" charset="0"/>
              </a:rPr>
              <a:t>Izvor: materijali s tečaja </a:t>
            </a:r>
            <a:r>
              <a:rPr lang="hr-HR" sz="1800" b="1" spc="-50" dirty="0">
                <a:solidFill>
                  <a:schemeClr val="tx2"/>
                </a:solidFill>
                <a:latin typeface="Calibri Light" panose="020F0302020204030204" pitchFamily="34" charset="0"/>
                <a:ea typeface="+mj-ea"/>
                <a:cs typeface="Calibri Light" panose="020F0302020204030204" pitchFamily="34" charset="0"/>
              </a:rPr>
              <a:t>19.-25.5.2019</a:t>
            </a:r>
            <a:r>
              <a:rPr lang="hr-HR" sz="1800" b="1" spc="-50" dirty="0">
                <a:solidFill>
                  <a:prstClr val="black">
                    <a:lumMod val="85000"/>
                    <a:lumOff val="15000"/>
                  </a:prstClr>
                </a:solidFill>
                <a:latin typeface="Calibri Light" panose="020F0302020204030204" pitchFamily="34" charset="0"/>
                <a:ea typeface="+mj-ea"/>
                <a:cs typeface="Calibri Light" panose="020F0302020204030204" pitchFamily="34" charset="0"/>
              </a:rPr>
              <a:t>., Ljubljana</a:t>
            </a:r>
            <a:r>
              <a:rPr lang="hr-HR" sz="1800" b="1" spc="-50" dirty="0">
                <a:solidFill>
                  <a:prstClr val="black">
                    <a:lumMod val="85000"/>
                    <a:lumOff val="15000"/>
                  </a:prstClr>
                </a:solidFill>
                <a:latin typeface="Calibri Light" panose="020F0302020204030204"/>
                <a:ea typeface="+mj-ea"/>
                <a:cs typeface="+mj-cs"/>
              </a:rPr>
              <a:t>, Slovenija</a:t>
            </a:r>
            <a:br>
              <a:rPr lang="hr-HR" sz="1800" b="1" spc="-50" dirty="0">
                <a:solidFill>
                  <a:prstClr val="black">
                    <a:lumMod val="85000"/>
                    <a:lumOff val="15000"/>
                  </a:prstClr>
                </a:solidFill>
                <a:latin typeface="Calibri Light" panose="020F0302020204030204"/>
                <a:ea typeface="+mj-ea"/>
                <a:cs typeface="+mj-cs"/>
              </a:rPr>
            </a:br>
            <a:r>
              <a:rPr lang="en-US" sz="1800" b="1" spc="-50" dirty="0">
                <a:solidFill>
                  <a:prstClr val="black">
                    <a:lumMod val="85000"/>
                    <a:lumOff val="15000"/>
                  </a:prstClr>
                </a:solidFill>
                <a:latin typeface="Calibri Light" panose="020F0302020204030204"/>
                <a:ea typeface="+mj-ea"/>
                <a:cs typeface="+mj-cs"/>
              </a:rPr>
              <a:t>‘</a:t>
            </a:r>
            <a:r>
              <a:rPr lang="hr-HR" sz="1800" b="1" spc="-50" dirty="0">
                <a:solidFill>
                  <a:prstClr val="black">
                    <a:lumMod val="85000"/>
                    <a:lumOff val="15000"/>
                  </a:prstClr>
                </a:solidFill>
                <a:latin typeface="Calibri Light" panose="020F0302020204030204"/>
                <a:ea typeface="+mj-ea"/>
                <a:cs typeface="+mj-cs"/>
              </a:rPr>
              <a:t>’</a:t>
            </a:r>
            <a:r>
              <a:rPr lang="en-US" sz="1800" b="1" spc="-50" dirty="0">
                <a:solidFill>
                  <a:prstClr val="black">
                    <a:lumMod val="85000"/>
                    <a:lumOff val="15000"/>
                  </a:prstClr>
                </a:solidFill>
                <a:latin typeface="Calibri Light" panose="020F0302020204030204"/>
                <a:ea typeface="+mj-ea"/>
                <a:cs typeface="+mj-cs"/>
              </a:rPr>
              <a:t>Conflict Management and Developing of Effective Communication Skills''</a:t>
            </a:r>
            <a:endParaRPr lang="hr-HR" dirty="0"/>
          </a:p>
        </p:txBody>
      </p:sp>
      <p:sp>
        <p:nvSpPr>
          <p:cNvPr id="4" name="Rezervirano mjesto za tekst 3"/>
          <p:cNvSpPr>
            <a:spLocks noGrp="1"/>
          </p:cNvSpPr>
          <p:nvPr>
            <p:ph type="body" sz="half" idx="2"/>
          </p:nvPr>
        </p:nvSpPr>
        <p:spPr/>
        <p:txBody>
          <a:bodyPr rtlCol="0"/>
          <a:lstStyle/>
          <a:p>
            <a:pPr rtl="0"/>
            <a:endParaRPr lang="hr-HR" dirty="0"/>
          </a:p>
        </p:txBody>
      </p:sp>
      <p:sp>
        <p:nvSpPr>
          <p:cNvPr id="6" name="Rezervirano mjesto teksta 2">
            <a:extLst>
              <a:ext uri="{FF2B5EF4-FFF2-40B4-BE49-F238E27FC236}">
                <a16:creationId xmlns:a16="http://schemas.microsoft.com/office/drawing/2014/main" id="{89BD2D16-45D1-4528-B7C2-AB72A0E61363}"/>
              </a:ext>
            </a:extLst>
          </p:cNvPr>
          <p:cNvSpPr>
            <a:spLocks noGrp="1"/>
          </p:cNvSpPr>
          <p:nvPr/>
        </p:nvSpPr>
        <p:spPr>
          <a:xfrm>
            <a:off x="2855640" y="2971800"/>
            <a:ext cx="6480720" cy="9144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Font typeface="Arial" panose="020B0604020202020204" pitchFamily="34" charset="0"/>
              <a:buNone/>
              <a:defRPr sz="2400" kern="1200">
                <a:solidFill>
                  <a:schemeClr val="tx1"/>
                </a:solidFill>
                <a:latin typeface="+mj-lt"/>
                <a:ea typeface="+mn-ea"/>
                <a:cs typeface="+mn-cs"/>
              </a:defRPr>
            </a:lvl1pPr>
            <a:lvl2pPr marL="457200" indent="0" algn="l" defTabSz="914400" rtl="0" eaLnBrk="1" latinLnBrk="0" hangingPunct="1">
              <a:lnSpc>
                <a:spcPct val="90000"/>
              </a:lnSpc>
              <a:spcBef>
                <a:spcPts val="12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6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6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6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6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6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6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600"/>
              </a:spcBef>
              <a:buFont typeface="Arial" panose="020B0604020202020204" pitchFamily="34" charset="0"/>
              <a:buNone/>
              <a:defRPr sz="16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Tx/>
              <a:buSzTx/>
              <a:buFont typeface="Arial" panose="020B0604020202020204" pitchFamily="34" charset="0"/>
              <a:buNone/>
              <a:tabLst/>
              <a:defRPr/>
            </a:pPr>
            <a:endParaRPr kumimoji="0" lang="hr-HR" sz="2400" b="0" i="0" u="none" strike="noStrike" kern="1200" cap="none" spc="0" normalizeH="0" baseline="0" noProof="0" dirty="0">
              <a:ln>
                <a:noFill/>
              </a:ln>
              <a:solidFill>
                <a:srgbClr val="404040"/>
              </a:solidFill>
              <a:effectLst/>
              <a:uLnTx/>
              <a:uFillTx/>
              <a:latin typeface="Times New Roman" panose="02020603050405020304"/>
              <a:ea typeface="+mn-ea"/>
              <a:cs typeface="+mn-cs"/>
            </a:endParaRPr>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09719" y="399784"/>
            <a:ext cx="9372600" cy="1200416"/>
          </a:xfrm>
        </p:spPr>
        <p:txBody>
          <a:bodyPr/>
          <a:lstStyle/>
          <a:p>
            <a:r>
              <a:rPr lang="hr-HR" dirty="0"/>
              <a:t>O Transakcijskoj analizi</a:t>
            </a:r>
          </a:p>
        </p:txBody>
      </p:sp>
      <p:sp>
        <p:nvSpPr>
          <p:cNvPr id="3" name="Rezervirano mjesto sadržaja 2"/>
          <p:cNvSpPr>
            <a:spLocks noGrp="1"/>
          </p:cNvSpPr>
          <p:nvPr>
            <p:ph idx="1"/>
          </p:nvPr>
        </p:nvSpPr>
        <p:spPr/>
        <p:txBody>
          <a:bodyPr/>
          <a:lstStyle/>
          <a:p>
            <a:r>
              <a:rPr lang="hr-HR" dirty="0"/>
              <a:t>Osmislio ju je </a:t>
            </a:r>
            <a:r>
              <a:rPr lang="hr-HR" dirty="0" err="1"/>
              <a:t>Eric</a:t>
            </a:r>
            <a:r>
              <a:rPr lang="hr-HR" dirty="0"/>
              <a:t> Berne</a:t>
            </a:r>
          </a:p>
          <a:p>
            <a:endParaRPr lang="hr-HR" dirty="0"/>
          </a:p>
          <a:p>
            <a:r>
              <a:rPr lang="hr-HR" dirty="0"/>
              <a:t>Teorija osobnosti: kako funkcioniramo</a:t>
            </a:r>
          </a:p>
          <a:p>
            <a:r>
              <a:rPr lang="hr-HR" dirty="0"/>
              <a:t>Komunikacijska teorija: analizira sustave i organizacije</a:t>
            </a:r>
          </a:p>
          <a:p>
            <a:r>
              <a:rPr lang="hr-HR" dirty="0"/>
              <a:t>Razvojna teorija: opisuje životne strategije i obrasce koji nastaju u djetinjstvu</a:t>
            </a:r>
          </a:p>
          <a:p>
            <a:r>
              <a:rPr lang="hr-HR" dirty="0"/>
              <a:t>Teorija psihopatologije: tretman psiholoških poremećaja</a:t>
            </a:r>
          </a:p>
        </p:txBody>
      </p:sp>
    </p:spTree>
    <p:extLst>
      <p:ext uri="{BB962C8B-B14F-4D97-AF65-F5344CB8AC3E}">
        <p14:creationId xmlns:p14="http://schemas.microsoft.com/office/powerpoint/2010/main" val="310537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Filozofija i postavke TA</a:t>
            </a:r>
          </a:p>
        </p:txBody>
      </p:sp>
      <p:sp>
        <p:nvSpPr>
          <p:cNvPr id="3" name="Rezervirano mjesto sadržaja 2"/>
          <p:cNvSpPr>
            <a:spLocks noGrp="1"/>
          </p:cNvSpPr>
          <p:nvPr>
            <p:ph idx="1"/>
          </p:nvPr>
        </p:nvSpPr>
        <p:spPr/>
        <p:txBody>
          <a:bodyPr/>
          <a:lstStyle/>
          <a:p>
            <a:pPr marL="502920" indent="-457200">
              <a:buFont typeface="+mj-lt"/>
              <a:buAutoNum type="arabicPeriod"/>
            </a:pPr>
            <a:r>
              <a:rPr lang="hr-HR" dirty="0"/>
              <a:t>Ljudi su OK.</a:t>
            </a:r>
          </a:p>
          <a:p>
            <a:pPr marL="502920" indent="-457200">
              <a:buFont typeface="+mj-lt"/>
              <a:buAutoNum type="arabicPeriod"/>
            </a:pPr>
            <a:r>
              <a:rPr lang="hr-HR" dirty="0"/>
              <a:t>Svi imaju kapacitet za razmišljanje.</a:t>
            </a:r>
          </a:p>
          <a:p>
            <a:pPr marL="502920" indent="-457200">
              <a:buFont typeface="+mj-lt"/>
              <a:buAutoNum type="arabicPeriod"/>
            </a:pPr>
            <a:r>
              <a:rPr lang="hr-HR" dirty="0"/>
              <a:t>Ljudi sami odlučuju o svojoj sudbini i te odluke se mogu mijenjati.</a:t>
            </a:r>
          </a:p>
        </p:txBody>
      </p:sp>
    </p:spTree>
    <p:extLst>
      <p:ext uri="{BB962C8B-B14F-4D97-AF65-F5344CB8AC3E}">
        <p14:creationId xmlns:p14="http://schemas.microsoft.com/office/powerpoint/2010/main" val="120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marL="514350" indent="-514350">
              <a:buFont typeface="+mj-lt"/>
              <a:buAutoNum type="arabicPeriod"/>
            </a:pPr>
            <a:r>
              <a:rPr lang="hr-HR" dirty="0"/>
              <a:t>Ljudi su OK.</a:t>
            </a:r>
          </a:p>
        </p:txBody>
      </p:sp>
      <p:sp>
        <p:nvSpPr>
          <p:cNvPr id="3" name="Rezervirano mjesto sadržaja 2"/>
          <p:cNvSpPr>
            <a:spLocks noGrp="1"/>
          </p:cNvSpPr>
          <p:nvPr>
            <p:ph idx="1"/>
          </p:nvPr>
        </p:nvSpPr>
        <p:spPr/>
        <p:txBody>
          <a:bodyPr/>
          <a:lstStyle/>
          <a:p>
            <a:r>
              <a:rPr lang="hr-HR" dirty="0"/>
              <a:t>Svatko od nas ima vrijednost i dostojanstvo. Sebe prihvaćam takvog kakav jesam, a drugog onakvog kakav je on.</a:t>
            </a:r>
          </a:p>
          <a:p>
            <a:r>
              <a:rPr lang="hr-HR" dirty="0"/>
              <a:t>Ponekad, možda ne prihvaćam i ne sviđa mi se što netko drugi </a:t>
            </a:r>
            <a:r>
              <a:rPr lang="hr-HR" b="1" dirty="0">
                <a:solidFill>
                  <a:srgbClr val="0070C0"/>
                </a:solidFill>
              </a:rPr>
              <a:t>čini</a:t>
            </a:r>
            <a:r>
              <a:rPr lang="hr-HR" dirty="0"/>
              <a:t>. No, uvijek ga prihvaćam kakav </a:t>
            </a:r>
            <a:r>
              <a:rPr lang="hr-HR" dirty="0">
                <a:solidFill>
                  <a:srgbClr val="0070C0"/>
                </a:solidFill>
              </a:rPr>
              <a:t>jest</a:t>
            </a:r>
            <a:r>
              <a:rPr lang="hr-HR" dirty="0"/>
              <a:t>.</a:t>
            </a:r>
          </a:p>
          <a:p>
            <a:endParaRPr lang="hr-HR" dirty="0"/>
          </a:p>
          <a:p>
            <a:pPr marL="45720" indent="0">
              <a:buNone/>
            </a:pPr>
            <a:r>
              <a:rPr lang="hr-HR" b="1" dirty="0">
                <a:solidFill>
                  <a:srgbClr val="0070C0"/>
                </a:solidFill>
              </a:rPr>
              <a:t>Ljudi su OK, iako njihovo PONAŠANJE ne mora biti u redu.</a:t>
            </a:r>
          </a:p>
        </p:txBody>
      </p:sp>
    </p:spTree>
    <p:extLst>
      <p:ext uri="{BB962C8B-B14F-4D97-AF65-F5344CB8AC3E}">
        <p14:creationId xmlns:p14="http://schemas.microsoft.com/office/powerpoint/2010/main" val="216026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595959"/>
                </a:solidFill>
              </a:rPr>
              <a:t>2. Svi* imaju kapacitet za razmišljanje.</a:t>
            </a:r>
            <a:endParaRPr lang="hr-HR" dirty="0"/>
          </a:p>
        </p:txBody>
      </p:sp>
      <p:sp>
        <p:nvSpPr>
          <p:cNvPr id="3" name="Rezervirano mjesto sadržaja 2"/>
          <p:cNvSpPr>
            <a:spLocks noGrp="1"/>
          </p:cNvSpPr>
          <p:nvPr>
            <p:ph idx="1"/>
          </p:nvPr>
        </p:nvSpPr>
        <p:spPr/>
        <p:txBody>
          <a:bodyPr/>
          <a:lstStyle/>
          <a:p>
            <a:r>
              <a:rPr lang="hr-HR" dirty="0"/>
              <a:t>Svi imamo odgovornost odlučiti što želimo od života.</a:t>
            </a:r>
          </a:p>
          <a:p>
            <a:r>
              <a:rPr lang="hr-HR" dirty="0"/>
              <a:t>Svaka osoba snosi posljedice svojih odluka koje je donijela.</a:t>
            </a:r>
          </a:p>
          <a:p>
            <a:endParaRPr lang="hr-HR" dirty="0"/>
          </a:p>
          <a:p>
            <a:endParaRPr lang="hr-HR" dirty="0"/>
          </a:p>
          <a:p>
            <a:endParaRPr lang="hr-HR" dirty="0"/>
          </a:p>
          <a:p>
            <a:endParaRPr lang="hr-HR" dirty="0"/>
          </a:p>
          <a:p>
            <a:pPr marL="45720" indent="0">
              <a:buNone/>
            </a:pPr>
            <a:endParaRPr lang="hr-HR" dirty="0"/>
          </a:p>
          <a:p>
            <a:pPr marL="45720" indent="0">
              <a:buNone/>
            </a:pPr>
            <a:r>
              <a:rPr lang="hr-HR" dirty="0"/>
              <a:t>*</a:t>
            </a:r>
            <a:r>
              <a:rPr lang="hr-HR" sz="1400" dirty="0"/>
              <a:t>osim osoba s ozbiljnim intelektualnim teškoćama</a:t>
            </a:r>
          </a:p>
        </p:txBody>
      </p:sp>
    </p:spTree>
    <p:extLst>
      <p:ext uri="{BB962C8B-B14F-4D97-AF65-F5344CB8AC3E}">
        <p14:creationId xmlns:p14="http://schemas.microsoft.com/office/powerpoint/2010/main" val="3568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71300" y="339634"/>
            <a:ext cx="9372600" cy="1200416"/>
          </a:xfrm>
        </p:spPr>
        <p:txBody>
          <a:bodyPr>
            <a:normAutofit fontScale="90000"/>
          </a:bodyPr>
          <a:lstStyle/>
          <a:p>
            <a:br>
              <a:rPr lang="hr-HR" dirty="0"/>
            </a:br>
            <a:br>
              <a:rPr lang="hr-HR" dirty="0"/>
            </a:br>
            <a:br>
              <a:rPr lang="hr-HR" dirty="0"/>
            </a:br>
            <a:br>
              <a:rPr lang="hr-HR" dirty="0"/>
            </a:br>
            <a:br>
              <a:rPr lang="hr-HR" dirty="0"/>
            </a:br>
            <a:br>
              <a:rPr lang="hr-HR" dirty="0"/>
            </a:br>
            <a:br>
              <a:rPr lang="hr-HR" dirty="0"/>
            </a:br>
            <a:r>
              <a:rPr lang="hr-HR" dirty="0"/>
              <a:t>3. Model odlučivanja</a:t>
            </a:r>
            <a:br>
              <a:rPr lang="hr-HR" dirty="0"/>
            </a:br>
            <a:endParaRPr lang="hr-HR" dirty="0"/>
          </a:p>
        </p:txBody>
      </p:sp>
      <p:sp>
        <p:nvSpPr>
          <p:cNvPr id="3" name="Rezervirano mjesto sadržaja 2"/>
          <p:cNvSpPr>
            <a:spLocks noGrp="1"/>
          </p:cNvSpPr>
          <p:nvPr>
            <p:ph idx="1"/>
          </p:nvPr>
        </p:nvSpPr>
        <p:spPr>
          <a:xfrm>
            <a:off x="2819400" y="1208315"/>
            <a:ext cx="9372600" cy="4800599"/>
          </a:xfrm>
        </p:spPr>
        <p:txBody>
          <a:bodyPr/>
          <a:lstStyle/>
          <a:p>
            <a:r>
              <a:rPr lang="hr-HR" dirty="0"/>
              <a:t>Iako smo OK, ponekad pribjegavamo ne-OK ponašanju.</a:t>
            </a:r>
          </a:p>
          <a:p>
            <a:r>
              <a:rPr lang="hr-HR" dirty="0"/>
              <a:t>Tada slijedimo strategije na koje smo se odlučili kao mala djeca, još u djetinjstvu.</a:t>
            </a:r>
          </a:p>
          <a:p>
            <a:r>
              <a:rPr lang="hr-HR" dirty="0"/>
              <a:t>Na njih smo se odlučili jer je to tada bio najbolji način da kao mala djeca preživimo u potencijalno prijetećoj okolini i/ili dobijemo što želimo.</a:t>
            </a:r>
          </a:p>
          <a:p>
            <a:r>
              <a:rPr lang="hr-HR" dirty="0"/>
              <a:t>Čak i kao mala djeca imamo mogućnosti da se pokorimo roditeljskom pritisku, pobunimo protiv njega ili da ga ignoriramo.</a:t>
            </a:r>
          </a:p>
          <a:p>
            <a:r>
              <a:rPr lang="hr-HR" dirty="0"/>
              <a:t>Kao odrasli, mi ponekad nastavljamo koristiti iste obrasce iz djetinjstva.</a:t>
            </a:r>
          </a:p>
          <a:p>
            <a:r>
              <a:rPr lang="hr-HR" b="1" dirty="0"/>
              <a:t>Drugi ljudi nas ne mogu natjerati da se osjećamo ili ponašamo na određeni način.</a:t>
            </a:r>
          </a:p>
          <a:p>
            <a:r>
              <a:rPr lang="hr-HR" b="1" dirty="0"/>
              <a:t>SAMI SMO ODGOVORNI ZA NAŠE OSJEĆAJE I PONAŠANJE.</a:t>
            </a:r>
          </a:p>
          <a:p>
            <a:endParaRPr lang="hr-HR" dirty="0"/>
          </a:p>
        </p:txBody>
      </p:sp>
    </p:spTree>
    <p:extLst>
      <p:ext uri="{BB962C8B-B14F-4D97-AF65-F5344CB8AC3E}">
        <p14:creationId xmlns:p14="http://schemas.microsoft.com/office/powerpoint/2010/main" val="192452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Komunikacija u TA</a:t>
            </a:r>
          </a:p>
        </p:txBody>
      </p:sp>
      <p:sp>
        <p:nvSpPr>
          <p:cNvPr id="3" name="Rezervirano mjesto teksta 2"/>
          <p:cNvSpPr>
            <a:spLocks noGrp="1"/>
          </p:cNvSpPr>
          <p:nvPr>
            <p:ph type="body" idx="1"/>
          </p:nvPr>
        </p:nvSpPr>
        <p:spPr/>
        <p:txBody>
          <a:bodyPr/>
          <a:lstStyle/>
          <a:p>
            <a:endParaRPr lang="hr-HR"/>
          </a:p>
        </p:txBody>
      </p:sp>
    </p:spTree>
    <p:extLst>
      <p:ext uri="{BB962C8B-B14F-4D97-AF65-F5344CB8AC3E}">
        <p14:creationId xmlns:p14="http://schemas.microsoft.com/office/powerpoint/2010/main" val="279487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Životne pozicije</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974978013"/>
              </p:ext>
            </p:extLst>
          </p:nvPr>
        </p:nvGraphicFramePr>
        <p:xfrm>
          <a:off x="3605645" y="1600200"/>
          <a:ext cx="5943600" cy="3555274"/>
        </p:xfrm>
        <a:graphic>
          <a:graphicData uri="http://schemas.openxmlformats.org/drawingml/2006/table">
            <a:tbl>
              <a:tblPr firstRow="1" bandRow="1">
                <a:tableStyleId>{B301B821-A1FF-4177-AEE7-76D212191A09}</a:tableStyleId>
              </a:tblPr>
              <a:tblGrid>
                <a:gridCol w="2971800">
                  <a:extLst>
                    <a:ext uri="{9D8B030D-6E8A-4147-A177-3AD203B41FA5}">
                      <a16:colId xmlns:a16="http://schemas.microsoft.com/office/drawing/2014/main" val="2844739113"/>
                    </a:ext>
                  </a:extLst>
                </a:gridCol>
                <a:gridCol w="2971800">
                  <a:extLst>
                    <a:ext uri="{9D8B030D-6E8A-4147-A177-3AD203B41FA5}">
                      <a16:colId xmlns:a16="http://schemas.microsoft.com/office/drawing/2014/main" val="578794587"/>
                    </a:ext>
                  </a:extLst>
                </a:gridCol>
              </a:tblGrid>
              <a:tr h="1777637">
                <a:tc>
                  <a:txBody>
                    <a:bodyPr/>
                    <a:lstStyle/>
                    <a:p>
                      <a:r>
                        <a:rPr lang="hr-HR" dirty="0"/>
                        <a:t>JA NISAM OK</a:t>
                      </a:r>
                    </a:p>
                    <a:p>
                      <a:r>
                        <a:rPr lang="hr-HR" dirty="0"/>
                        <a:t>TI SI OK</a:t>
                      </a:r>
                    </a:p>
                    <a:p>
                      <a:r>
                        <a:rPr lang="hr-HR" dirty="0"/>
                        <a:t>pozicija</a:t>
                      </a:r>
                      <a:r>
                        <a:rPr lang="hr-HR" baseline="0" dirty="0"/>
                        <a:t> manje vrijednosti od drugih</a:t>
                      </a:r>
                      <a:endParaRPr lang="hr-HR" dirty="0"/>
                    </a:p>
                  </a:txBody>
                  <a:tcPr>
                    <a:solidFill>
                      <a:srgbClr val="00B0F0">
                        <a:alpha val="23000"/>
                      </a:srgbClr>
                    </a:solidFill>
                  </a:tcPr>
                </a:tc>
                <a:tc>
                  <a:txBody>
                    <a:bodyPr/>
                    <a:lstStyle/>
                    <a:p>
                      <a:r>
                        <a:rPr lang="hr-HR" dirty="0"/>
                        <a:t>JA SAM OK</a:t>
                      </a:r>
                    </a:p>
                    <a:p>
                      <a:r>
                        <a:rPr lang="hr-HR" dirty="0"/>
                        <a:t>TI SI OK</a:t>
                      </a:r>
                    </a:p>
                    <a:p>
                      <a:r>
                        <a:rPr lang="hr-HR" dirty="0"/>
                        <a:t>zdrava pozicija</a:t>
                      </a:r>
                    </a:p>
                  </a:txBody>
                  <a:tcPr>
                    <a:solidFill>
                      <a:srgbClr val="00B0F0">
                        <a:alpha val="23000"/>
                      </a:srgbClr>
                    </a:solidFill>
                  </a:tcPr>
                </a:tc>
                <a:extLst>
                  <a:ext uri="{0D108BD9-81ED-4DB2-BD59-A6C34878D82A}">
                    <a16:rowId xmlns:a16="http://schemas.microsoft.com/office/drawing/2014/main" val="2216802069"/>
                  </a:ext>
                </a:extLst>
              </a:tr>
              <a:tr h="1777637">
                <a:tc>
                  <a:txBody>
                    <a:bodyPr/>
                    <a:lstStyle/>
                    <a:p>
                      <a:r>
                        <a:rPr lang="hr-HR" dirty="0"/>
                        <a:t>JA NISAM OK</a:t>
                      </a:r>
                    </a:p>
                    <a:p>
                      <a:r>
                        <a:rPr lang="hr-HR" dirty="0"/>
                        <a:t>TI NISI OK</a:t>
                      </a:r>
                    </a:p>
                    <a:p>
                      <a:r>
                        <a:rPr lang="hr-HR" dirty="0"/>
                        <a:t>Pozicija</a:t>
                      </a:r>
                      <a:r>
                        <a:rPr lang="hr-HR" baseline="0" dirty="0"/>
                        <a:t> bespomoćnosti</a:t>
                      </a:r>
                      <a:endParaRPr lang="hr-HR" dirty="0"/>
                    </a:p>
                  </a:txBody>
                  <a:tcPr>
                    <a:solidFill>
                      <a:srgbClr val="00B0F0">
                        <a:alpha val="23000"/>
                      </a:srgbClr>
                    </a:solidFill>
                  </a:tcPr>
                </a:tc>
                <a:tc>
                  <a:txBody>
                    <a:bodyPr/>
                    <a:lstStyle/>
                    <a:p>
                      <a:r>
                        <a:rPr lang="hr-HR" dirty="0"/>
                        <a:t>JA SAM OK</a:t>
                      </a:r>
                    </a:p>
                    <a:p>
                      <a:r>
                        <a:rPr lang="hr-HR" dirty="0"/>
                        <a:t>TI NISI OK</a:t>
                      </a:r>
                    </a:p>
                    <a:p>
                      <a:r>
                        <a:rPr lang="hr-HR" dirty="0"/>
                        <a:t>Pozicija veće vrijednosti od drugih</a:t>
                      </a:r>
                    </a:p>
                  </a:txBody>
                  <a:tcPr>
                    <a:solidFill>
                      <a:srgbClr val="00B0F0">
                        <a:alpha val="23000"/>
                      </a:srgbClr>
                    </a:solidFill>
                  </a:tcPr>
                </a:tc>
                <a:extLst>
                  <a:ext uri="{0D108BD9-81ED-4DB2-BD59-A6C34878D82A}">
                    <a16:rowId xmlns:a16="http://schemas.microsoft.com/office/drawing/2014/main" val="2541661498"/>
                  </a:ext>
                </a:extLst>
              </a:tr>
            </a:tbl>
          </a:graphicData>
        </a:graphic>
      </p:graphicFrame>
    </p:spTree>
    <p:extLst>
      <p:ext uri="{BB962C8B-B14F-4D97-AF65-F5344CB8AC3E}">
        <p14:creationId xmlns:p14="http://schemas.microsoft.com/office/powerpoint/2010/main" val="68357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49379" y="461554"/>
            <a:ext cx="9372600" cy="1200416"/>
          </a:xfrm>
        </p:spPr>
        <p:txBody>
          <a:bodyPr rtlCol="0"/>
          <a:lstStyle/>
          <a:p>
            <a:pPr rtl="0"/>
            <a:r>
              <a:rPr lang="hr-HR" dirty="0"/>
              <a:t>‘’STROKE’’ – jedinica ljudskog prepoznavanja</a:t>
            </a:r>
            <a:br>
              <a:rPr lang="hr-HR" dirty="0"/>
            </a:br>
            <a:endParaRPr lang="hr-HR" dirty="0"/>
          </a:p>
        </p:txBody>
      </p:sp>
      <p:sp>
        <p:nvSpPr>
          <p:cNvPr id="4" name="TekstniOkvir 3"/>
          <p:cNvSpPr txBox="1"/>
          <p:nvPr/>
        </p:nvSpPr>
        <p:spPr>
          <a:xfrm>
            <a:off x="1254035" y="1974669"/>
            <a:ext cx="5294811" cy="38318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hr-HR" dirty="0" err="1"/>
              <a:t>stroukovi</a:t>
            </a:r>
            <a:r>
              <a:rPr lang="hr-HR" dirty="0"/>
              <a:t> su nasušna potreba svakog (ljudskog) bića (bebe bez </a:t>
            </a:r>
            <a:r>
              <a:rPr lang="hr-HR" dirty="0" err="1"/>
              <a:t>stroukova</a:t>
            </a:r>
            <a:r>
              <a:rPr lang="hr-HR" dirty="0"/>
              <a:t> NE mogu preživjeti)</a:t>
            </a:r>
          </a:p>
          <a:p>
            <a:pPr marL="285750" indent="-285750">
              <a:lnSpc>
                <a:spcPct val="150000"/>
              </a:lnSpc>
              <a:buFont typeface="Arial" panose="020B0604020202020204" pitchFamily="34" charset="0"/>
              <a:buChar char="•"/>
            </a:pPr>
            <a:r>
              <a:rPr lang="hr-HR" dirty="0"/>
              <a:t>svatko treba tzv. ‘’</a:t>
            </a:r>
            <a:r>
              <a:rPr lang="hr-HR" dirty="0" err="1"/>
              <a:t>stroukove</a:t>
            </a:r>
            <a:r>
              <a:rPr lang="hr-HR" dirty="0"/>
              <a:t>’’ i ako ih ne dobivamo, nezadovoljni smo i osjećamo kao da nam fali nešto bitno, osjećamo glad za podražajem i prepoznavanjem</a:t>
            </a:r>
          </a:p>
          <a:p>
            <a:pPr marL="285750" indent="-285750">
              <a:lnSpc>
                <a:spcPct val="150000"/>
              </a:lnSpc>
              <a:buFont typeface="Arial" panose="020B0604020202020204" pitchFamily="34" charset="0"/>
              <a:buChar char="•"/>
            </a:pPr>
            <a:r>
              <a:rPr lang="hr-HR" dirty="0"/>
              <a:t>kada primimo </a:t>
            </a:r>
            <a:r>
              <a:rPr lang="hr-HR" dirty="0" err="1"/>
              <a:t>strouk</a:t>
            </a:r>
            <a:r>
              <a:rPr lang="hr-HR" dirty="0"/>
              <a:t> znači da smo od svoje okoline prepoznati kao biće/osoba</a:t>
            </a:r>
          </a:p>
          <a:p>
            <a:pPr marL="285750" indent="-285750">
              <a:lnSpc>
                <a:spcPct val="150000"/>
              </a:lnSpc>
              <a:buFont typeface="Arial" panose="020B0604020202020204" pitchFamily="34" charset="0"/>
              <a:buChar char="•"/>
            </a:pPr>
            <a:endParaRPr lang="hr-HR" dirty="0"/>
          </a:p>
        </p:txBody>
      </p:sp>
      <p:sp>
        <p:nvSpPr>
          <p:cNvPr id="6" name="TekstniOkvir 5"/>
          <p:cNvSpPr txBox="1"/>
          <p:nvPr/>
        </p:nvSpPr>
        <p:spPr>
          <a:xfrm>
            <a:off x="7437120" y="2290354"/>
            <a:ext cx="3675017" cy="923330"/>
          </a:xfrm>
          <a:prstGeom prst="rect">
            <a:avLst/>
          </a:prstGeom>
          <a:noFill/>
        </p:spPr>
        <p:txBody>
          <a:bodyPr wrap="square" rtlCol="0">
            <a:spAutoFit/>
          </a:bodyPr>
          <a:lstStyle/>
          <a:p>
            <a:r>
              <a:rPr lang="hr-HR" dirty="0"/>
              <a:t>‘’</a:t>
            </a:r>
            <a:r>
              <a:rPr lang="hr-HR" dirty="0" err="1"/>
              <a:t>stroke</a:t>
            </a:r>
            <a:r>
              <a:rPr lang="hr-HR" dirty="0"/>
              <a:t>’’ na engl. milovanje, ali i udarac</a:t>
            </a:r>
          </a:p>
          <a:p>
            <a:endParaRPr lang="hr-HR" dirty="0"/>
          </a:p>
        </p:txBody>
      </p:sp>
    </p:spTree>
    <p:extLst>
      <p:ext uri="{BB962C8B-B14F-4D97-AF65-F5344CB8AC3E}">
        <p14:creationId xmlns:p14="http://schemas.microsoft.com/office/powerpoint/2010/main" val="2083928899"/>
      </p:ext>
    </p:extLst>
  </p:cSld>
  <p:clrMapOvr>
    <a:masterClrMapping/>
  </p:clrMapOvr>
</p:sld>
</file>

<file path=ppt/theme/theme1.xml><?xml version="1.0" encoding="utf-8"?>
<a:theme xmlns:a="http://schemas.openxmlformats.org/drawingml/2006/main" name="Zaigrana djeca 16 x 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40_TF03461883_TF03461883" id="{B99EA0A4-E83D-4D0B-957D-569440EE7EB1}" vid="{F567531B-6938-40A7-A9CE-38645073C0A8}"/>
    </a:ext>
  </a:extLst>
</a:theme>
</file>

<file path=ppt/theme/theme2.xml><?xml version="1.0" encoding="utf-8"?>
<a:theme xmlns:a="http://schemas.openxmlformats.org/drawingml/2006/main" name="Tema sustava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124</TotalTime>
  <Words>1128</Words>
  <Application>Microsoft Office PowerPoint</Application>
  <PresentationFormat>Široki zaslon</PresentationFormat>
  <Paragraphs>93</Paragraphs>
  <Slides>18</Slides>
  <Notes>3</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18</vt:i4>
      </vt:variant>
    </vt:vector>
  </HeadingPairs>
  <TitlesOfParts>
    <vt:vector size="24" baseType="lpstr">
      <vt:lpstr>Arial</vt:lpstr>
      <vt:lpstr>Calibri Light</vt:lpstr>
      <vt:lpstr>Euphemia</vt:lpstr>
      <vt:lpstr>Times New Roman</vt:lpstr>
      <vt:lpstr>Wingdings</vt:lpstr>
      <vt:lpstr>Zaigrana djeca 16 x 9</vt:lpstr>
      <vt:lpstr>Uvod u Transakcijsku analizu (TA) 19.-25.5.2019., Ljubljana, Slovenija ‘’Conflict Management and Developing of Effective Communication Skills'' mobilnost u sklopu Erasmus+ projekta (KA1) Osnovne škole Bedekovčina ‘’Kroz različitost do izvrsnosti’’</vt:lpstr>
      <vt:lpstr>O Transakcijskoj analizi</vt:lpstr>
      <vt:lpstr>Filozofija i postavke TA</vt:lpstr>
      <vt:lpstr>Ljudi su OK.</vt:lpstr>
      <vt:lpstr>2. Svi* imaju kapacitet za razmišljanje.</vt:lpstr>
      <vt:lpstr>       3. Model odlučivanja </vt:lpstr>
      <vt:lpstr>Komunikacija u TA</vt:lpstr>
      <vt:lpstr>Životne pozicije</vt:lpstr>
      <vt:lpstr>‘’STROKE’’ – jedinica ljudskog prepoznavanja </vt:lpstr>
      <vt:lpstr>Od kud dolaze ti ‘’strokovi’’  </vt:lpstr>
      <vt:lpstr>POZITIVNI I NEGATIVNI ‘’STROUKOVI’’</vt:lpstr>
      <vt:lpstr>  BILOKAKAV strouk za osobu je BOLJE nego dobiti NIKAKAV strouk! </vt:lpstr>
      <vt:lpstr>STROUKOVI mogu biti UVJETNI i BEZUVJETNI</vt:lpstr>
      <vt:lpstr>KAKVE STROUKOVE treba davati?</vt:lpstr>
      <vt:lpstr>PowerPoint prezentacija</vt:lpstr>
      <vt:lpstr>PRIMJERI</vt:lpstr>
      <vt:lpstr>PowerPoint prezentacija</vt:lpstr>
      <vt:lpstr>Dodavanje naslova slajda - 4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Strokes in TA</dc:title>
  <dc:creator>OŠ Bedekovčina</dc:creator>
  <cp:lastModifiedBy>Marta Kokolić</cp:lastModifiedBy>
  <cp:revision>18</cp:revision>
  <dcterms:created xsi:type="dcterms:W3CDTF">2020-05-19T15:11:47Z</dcterms:created>
  <dcterms:modified xsi:type="dcterms:W3CDTF">2021-06-15T13:30:07Z</dcterms:modified>
</cp:coreProperties>
</file>